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8"/>
  </p:notesMasterIdLst>
  <p:sldIdLst>
    <p:sldId id="256" r:id="rId5"/>
    <p:sldId id="257" r:id="rId6"/>
    <p:sldId id="261" r:id="rId7"/>
    <p:sldId id="260" r:id="rId8"/>
    <p:sldId id="265" r:id="rId9"/>
    <p:sldId id="266" r:id="rId10"/>
    <p:sldId id="263" r:id="rId11"/>
    <p:sldId id="258" r:id="rId12"/>
    <p:sldId id="267" r:id="rId13"/>
    <p:sldId id="269" r:id="rId14"/>
    <p:sldId id="270" r:id="rId15"/>
    <p:sldId id="271" r:id="rId16"/>
    <p:sldId id="264"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e Cadieux" initials="PC" lastIdx="10" clrIdx="0">
    <p:extLst>
      <p:ext uri="{19B8F6BF-5375-455C-9EA6-DF929625EA0E}">
        <p15:presenceInfo xmlns:p15="http://schemas.microsoft.com/office/powerpoint/2012/main" userId="940a1013e2d7076e" providerId="Windows Live"/>
      </p:ext>
    </p:extLst>
  </p:cmAuthor>
  <p:cmAuthor id="2" name="Utilisateur" initials="U" lastIdx="4" clrIdx="1">
    <p:extLst>
      <p:ext uri="{19B8F6BF-5375-455C-9EA6-DF929625EA0E}">
        <p15:presenceInfo xmlns:p15="http://schemas.microsoft.com/office/powerpoint/2012/main" userId="Utilisa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67" autoAdjust="0"/>
    <p:restoredTop sz="69613" autoAdjust="0"/>
  </p:normalViewPr>
  <p:slideViewPr>
    <p:cSldViewPr snapToGrid="0" snapToObjects="1">
      <p:cViewPr varScale="1">
        <p:scale>
          <a:sx n="67" d="100"/>
          <a:sy n="67" d="100"/>
        </p:scale>
        <p:origin x="336"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05AD8-DC69-4418-985F-08AD820917E7}" type="datetimeFigureOut">
              <a:rPr lang="en-CA" smtClean="0"/>
              <a:t>2018-06-12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1EE3C-8C41-481E-9CE0-DA14E8C120DF}" type="slidenum">
              <a:rPr lang="en-CA" smtClean="0"/>
              <a:t>‹#›</a:t>
            </a:fld>
            <a:endParaRPr lang="en-CA"/>
          </a:p>
        </p:txBody>
      </p:sp>
    </p:spTree>
    <p:extLst>
      <p:ext uri="{BB962C8B-B14F-4D97-AF65-F5344CB8AC3E}">
        <p14:creationId xmlns:p14="http://schemas.microsoft.com/office/powerpoint/2010/main" val="358746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L’importance de faire</a:t>
            </a:r>
            <a:r>
              <a:rPr lang="fr-CA" baseline="0" dirty="0"/>
              <a:t> le pré-accueil (ex: séjour exploratoire de PAJ ou visite de familiarisation (BRP/</a:t>
            </a:r>
            <a:r>
              <a:rPr lang="fr-CA" baseline="0" dirty="0" err="1"/>
              <a:t>Camso</a:t>
            </a:r>
            <a:r>
              <a:rPr lang="fr-CA" baseline="0" dirty="0"/>
              <a:t>)) Préparer le milieu à l’accueil de personne immigrante sur son territoire (ex:  Défi carrière Mégantic où toute la communauté a été solliciter pour l’arrivée de </a:t>
            </a:r>
            <a:r>
              <a:rPr lang="fr-CA" baseline="0" dirty="0" err="1"/>
              <a:t>Guatemaltèque</a:t>
            </a:r>
            <a:r>
              <a:rPr lang="fr-CA" baseline="0" dirty="0"/>
              <a:t>. Le cercle des fermières qui va tricoter des tuques pour l’hiver, une bénévole à la recherche de vélo d’occasion pour leur déplacement, 3 personnes du milieu qui parlent espagnol et une personne ressource pour leur besoin d’information!</a:t>
            </a:r>
            <a:endParaRPr lang="fr-CA" dirty="0"/>
          </a:p>
        </p:txBody>
      </p:sp>
      <p:sp>
        <p:nvSpPr>
          <p:cNvPr id="4" name="Espace réservé du numéro de diapositive 3"/>
          <p:cNvSpPr>
            <a:spLocks noGrp="1"/>
          </p:cNvSpPr>
          <p:nvPr>
            <p:ph type="sldNum" sz="quarter" idx="10"/>
          </p:nvPr>
        </p:nvSpPr>
        <p:spPr/>
        <p:txBody>
          <a:bodyPr/>
          <a:lstStyle/>
          <a:p>
            <a:fld id="{6EB1EE3C-8C41-481E-9CE0-DA14E8C120DF}" type="slidenum">
              <a:rPr lang="en-CA" smtClean="0"/>
              <a:t>3</a:t>
            </a:fld>
            <a:endParaRPr lang="en-CA"/>
          </a:p>
        </p:txBody>
      </p:sp>
    </p:spTree>
    <p:extLst>
      <p:ext uri="{BB962C8B-B14F-4D97-AF65-F5344CB8AC3E}">
        <p14:creationId xmlns:p14="http://schemas.microsoft.com/office/powerpoint/2010/main" val="161697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Préparer le milieu à</a:t>
            </a:r>
            <a:r>
              <a:rPr lang="fr-CA" baseline="0" dirty="0"/>
              <a:t> accueillir des gens allophones (ex: </a:t>
            </a:r>
            <a:r>
              <a:rPr lang="fr-CA" baseline="0" dirty="0" err="1"/>
              <a:t>Valcourt</a:t>
            </a:r>
            <a:r>
              <a:rPr lang="fr-CA" baseline="0" dirty="0"/>
              <a:t> et la commission scolaire qui N’était pas prête à franciser des enfants au primaire. Même enjeu en dehors de Sherbrooke au niveau de la francisation des adultes. Ouverture du milieu à offrir des services de francisation. Selon l’origine des nouveaux arrivants, ils peuvent être confrontés à nos façon de faire. Ex: relation homme/femme dans la famille et au travail. Réseau ami: exemple suite à un 5 à 7, les gens se sont regroupés pour aller au salon de la moto le samedi suivant. </a:t>
            </a:r>
            <a:r>
              <a:rPr lang="fr-CA" dirty="0"/>
              <a:t>Proximité avec les USA </a:t>
            </a:r>
            <a:r>
              <a:rPr lang="fr-CA" baseline="0" dirty="0"/>
              <a:t> fait que les employeurs exigent de plus en plus le bilinguisme en emploi. Ex; Des québécois arrivant de d’autres régions qui demandent si c’est légal d’exiger le bilinguisme pour être embauchée. </a:t>
            </a:r>
            <a:endParaRPr lang="fr-CA" dirty="0"/>
          </a:p>
        </p:txBody>
      </p:sp>
      <p:sp>
        <p:nvSpPr>
          <p:cNvPr id="4" name="Espace réservé du numéro de diapositive 3"/>
          <p:cNvSpPr>
            <a:spLocks noGrp="1"/>
          </p:cNvSpPr>
          <p:nvPr>
            <p:ph type="sldNum" sz="quarter" idx="10"/>
          </p:nvPr>
        </p:nvSpPr>
        <p:spPr/>
        <p:txBody>
          <a:bodyPr/>
          <a:lstStyle/>
          <a:p>
            <a:fld id="{6EB1EE3C-8C41-481E-9CE0-DA14E8C120DF}" type="slidenum">
              <a:rPr lang="en-CA" smtClean="0"/>
              <a:t>4</a:t>
            </a:fld>
            <a:endParaRPr lang="en-CA"/>
          </a:p>
        </p:txBody>
      </p:sp>
    </p:spTree>
    <p:extLst>
      <p:ext uri="{BB962C8B-B14F-4D97-AF65-F5344CB8AC3E}">
        <p14:creationId xmlns:p14="http://schemas.microsoft.com/office/powerpoint/2010/main" val="181825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L’Accueil devrait</a:t>
            </a:r>
            <a:r>
              <a:rPr lang="fr-CA" baseline="0" dirty="0"/>
              <a:t> se faire</a:t>
            </a:r>
            <a:r>
              <a:rPr lang="fr-CA" dirty="0"/>
              <a:t> au moins sur une année afin qu’ils puissent vivre les 4 saisons où les besoins seront différents, mais qui auront besoin de soutien, conseil, informations, etc.  Ex: l’inscription</a:t>
            </a:r>
            <a:r>
              <a:rPr lang="fr-CA" baseline="0" dirty="0"/>
              <a:t> aux loisirs pour la famille, p</a:t>
            </a:r>
            <a:r>
              <a:rPr lang="fr-CA" dirty="0"/>
              <a:t>réparer la voiture pour l’hiver,  faire son rapport d’impôts, les camps de jours. </a:t>
            </a:r>
          </a:p>
        </p:txBody>
      </p:sp>
      <p:sp>
        <p:nvSpPr>
          <p:cNvPr id="4" name="Espace réservé du numéro de diapositive 3"/>
          <p:cNvSpPr>
            <a:spLocks noGrp="1"/>
          </p:cNvSpPr>
          <p:nvPr>
            <p:ph type="sldNum" sz="quarter" idx="10"/>
          </p:nvPr>
        </p:nvSpPr>
        <p:spPr/>
        <p:txBody>
          <a:bodyPr/>
          <a:lstStyle/>
          <a:p>
            <a:fld id="{6EB1EE3C-8C41-481E-9CE0-DA14E8C120DF}" type="slidenum">
              <a:rPr lang="en-CA" smtClean="0"/>
              <a:t>5</a:t>
            </a:fld>
            <a:endParaRPr lang="en-CA"/>
          </a:p>
        </p:txBody>
      </p:sp>
    </p:spTree>
    <p:extLst>
      <p:ext uri="{BB962C8B-B14F-4D97-AF65-F5344CB8AC3E}">
        <p14:creationId xmlns:p14="http://schemas.microsoft.com/office/powerpoint/2010/main" val="42374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Hébergement temporaire: Apaise les gens (ils ne vont pas dormir sur le sol, permet de s’installer tranquillement sans trop de stress.</a:t>
            </a:r>
          </a:p>
          <a:p>
            <a:r>
              <a:rPr lang="fr-CA" dirty="0"/>
              <a:t>Colocation, éviter l’isolement,</a:t>
            </a:r>
            <a:r>
              <a:rPr lang="fr-CA" baseline="0" dirty="0"/>
              <a:t> accélérer leur intégration et favoriser leur rétention (célibataire=recrue mobile) À moins de trouver un conjoint/conjointe=facteur de rétention!</a:t>
            </a:r>
          </a:p>
          <a:p>
            <a:r>
              <a:rPr lang="fr-CA" baseline="0" dirty="0"/>
              <a:t>Communauté culturelle/religieuse: permet d’ancrer les gens dans le milieu et on va se le dire c’est rassurant!</a:t>
            </a:r>
          </a:p>
        </p:txBody>
      </p:sp>
      <p:sp>
        <p:nvSpPr>
          <p:cNvPr id="4" name="Espace réservé du numéro de diapositive 3"/>
          <p:cNvSpPr>
            <a:spLocks noGrp="1"/>
          </p:cNvSpPr>
          <p:nvPr>
            <p:ph type="sldNum" sz="quarter" idx="10"/>
          </p:nvPr>
        </p:nvSpPr>
        <p:spPr/>
        <p:txBody>
          <a:bodyPr/>
          <a:lstStyle/>
          <a:p>
            <a:fld id="{6EB1EE3C-8C41-481E-9CE0-DA14E8C120DF}" type="slidenum">
              <a:rPr lang="en-CA" smtClean="0"/>
              <a:t>6</a:t>
            </a:fld>
            <a:endParaRPr lang="en-CA"/>
          </a:p>
        </p:txBody>
      </p:sp>
    </p:spTree>
    <p:extLst>
      <p:ext uri="{BB962C8B-B14F-4D97-AF65-F5344CB8AC3E}">
        <p14:creationId xmlns:p14="http://schemas.microsoft.com/office/powerpoint/2010/main" val="104194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Après</a:t>
            </a:r>
            <a:r>
              <a:rPr lang="en-CA" baseline="0" dirty="0"/>
              <a:t> la francisation </a:t>
            </a:r>
            <a:r>
              <a:rPr lang="en-CA" baseline="0" dirty="0" err="1"/>
              <a:t>ou</a:t>
            </a:r>
            <a:r>
              <a:rPr lang="en-CA" baseline="0" dirty="0"/>
              <a:t> la </a:t>
            </a:r>
            <a:r>
              <a:rPr lang="en-CA" baseline="0" dirty="0" err="1"/>
              <a:t>grossesse</a:t>
            </a:r>
            <a:r>
              <a:rPr lang="en-CA" baseline="0" dirty="0"/>
              <a:t>, </a:t>
            </a:r>
            <a:r>
              <a:rPr lang="en-CA" baseline="0" dirty="0" err="1"/>
              <a:t>l’integration</a:t>
            </a:r>
            <a:r>
              <a:rPr lang="en-CA" baseline="0" dirty="0"/>
              <a:t> </a:t>
            </a:r>
            <a:r>
              <a:rPr lang="en-CA" baseline="0" dirty="0" err="1"/>
              <a:t>professionnelle</a:t>
            </a:r>
            <a:r>
              <a:rPr lang="en-CA" baseline="0" dirty="0"/>
              <a:t> des conjoint </a:t>
            </a:r>
            <a:r>
              <a:rPr lang="en-CA" baseline="0" dirty="0" err="1"/>
              <a:t>devient</a:t>
            </a:r>
            <a:r>
              <a:rPr lang="en-CA" baseline="0" dirty="0"/>
              <a:t> </a:t>
            </a:r>
            <a:r>
              <a:rPr lang="en-CA" baseline="0" dirty="0" err="1"/>
              <a:t>une</a:t>
            </a:r>
            <a:r>
              <a:rPr lang="en-CA" baseline="0" dirty="0"/>
              <a:t> </a:t>
            </a:r>
            <a:r>
              <a:rPr lang="en-CA" baseline="0" dirty="0" err="1"/>
              <a:t>priorité</a:t>
            </a:r>
            <a:r>
              <a:rPr lang="en-CA" baseline="0" dirty="0"/>
              <a:t> pour la retention de </a:t>
            </a:r>
            <a:r>
              <a:rPr lang="en-CA" baseline="0" dirty="0" err="1"/>
              <a:t>toute</a:t>
            </a:r>
            <a:r>
              <a:rPr lang="en-CA" baseline="0" dirty="0"/>
              <a:t> la </a:t>
            </a:r>
            <a:r>
              <a:rPr lang="en-CA" baseline="0" dirty="0" err="1"/>
              <a:t>famille</a:t>
            </a:r>
            <a:r>
              <a:rPr lang="en-CA" baseline="0" dirty="0"/>
              <a:t>. Un conjoint </a:t>
            </a:r>
            <a:r>
              <a:rPr lang="en-CA" baseline="0" dirty="0" err="1"/>
              <a:t>heureux</a:t>
            </a:r>
            <a:r>
              <a:rPr lang="en-CA" baseline="0" dirty="0"/>
              <a:t> </a:t>
            </a:r>
            <a:r>
              <a:rPr lang="en-CA" baseline="0" dirty="0" err="1"/>
              <a:t>en</a:t>
            </a:r>
            <a:r>
              <a:rPr lang="en-CA" baseline="0" dirty="0"/>
              <a:t> employ et des </a:t>
            </a:r>
            <a:r>
              <a:rPr lang="en-CA" baseline="0" dirty="0" err="1"/>
              <a:t>enfants</a:t>
            </a:r>
            <a:r>
              <a:rPr lang="en-CA" baseline="0" dirty="0"/>
              <a:t> </a:t>
            </a:r>
            <a:r>
              <a:rPr lang="en-CA" baseline="0" dirty="0" err="1"/>
              <a:t>bien</a:t>
            </a:r>
            <a:r>
              <a:rPr lang="en-CA" baseline="0" dirty="0"/>
              <a:t> </a:t>
            </a:r>
            <a:r>
              <a:rPr lang="en-CA" baseline="0" dirty="0" err="1"/>
              <a:t>intégrés</a:t>
            </a:r>
            <a:r>
              <a:rPr lang="en-CA" baseline="0" dirty="0"/>
              <a:t> = </a:t>
            </a:r>
            <a:r>
              <a:rPr lang="en-CA" baseline="0" dirty="0" err="1"/>
              <a:t>recrue</a:t>
            </a:r>
            <a:r>
              <a:rPr lang="en-CA" baseline="0" dirty="0"/>
              <a:t> </a:t>
            </a:r>
            <a:r>
              <a:rPr lang="en-CA" baseline="0" dirty="0" err="1"/>
              <a:t>heureuse</a:t>
            </a:r>
            <a:r>
              <a:rPr lang="en-CA" baseline="0" dirty="0"/>
              <a:t> et susceptible de </a:t>
            </a:r>
            <a:r>
              <a:rPr lang="en-CA" baseline="0" dirty="0" err="1"/>
              <a:t>s’installer</a:t>
            </a:r>
            <a:r>
              <a:rPr lang="en-CA" baseline="0" dirty="0"/>
              <a:t> à long </a:t>
            </a:r>
            <a:r>
              <a:rPr lang="en-CA" baseline="0" dirty="0" err="1"/>
              <a:t>terme</a:t>
            </a:r>
            <a:r>
              <a:rPr lang="en-CA" baseline="0" dirty="0"/>
              <a:t> </a:t>
            </a:r>
            <a:r>
              <a:rPr lang="en-CA" baseline="0" dirty="0" err="1"/>
              <a:t>en</a:t>
            </a:r>
            <a:r>
              <a:rPr lang="en-CA" baseline="0" dirty="0"/>
              <a:t> region. </a:t>
            </a:r>
            <a:endParaRPr lang="en-CA" dirty="0"/>
          </a:p>
        </p:txBody>
      </p:sp>
      <p:sp>
        <p:nvSpPr>
          <p:cNvPr id="4" name="Slide Number Placeholder 3"/>
          <p:cNvSpPr>
            <a:spLocks noGrp="1"/>
          </p:cNvSpPr>
          <p:nvPr>
            <p:ph type="sldNum" sz="quarter" idx="10"/>
          </p:nvPr>
        </p:nvSpPr>
        <p:spPr/>
        <p:txBody>
          <a:bodyPr/>
          <a:lstStyle/>
          <a:p>
            <a:fld id="{6EB1EE3C-8C41-481E-9CE0-DA14E8C120DF}" type="slidenum">
              <a:rPr lang="en-CA" smtClean="0"/>
              <a:t>9</a:t>
            </a:fld>
            <a:endParaRPr lang="en-CA"/>
          </a:p>
        </p:txBody>
      </p:sp>
    </p:spTree>
    <p:extLst>
      <p:ext uri="{BB962C8B-B14F-4D97-AF65-F5344CB8AC3E}">
        <p14:creationId xmlns:p14="http://schemas.microsoft.com/office/powerpoint/2010/main" val="47276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Milieu de vie:</a:t>
            </a:r>
            <a:r>
              <a:rPr lang="fr-CA" baseline="0" dirty="0"/>
              <a:t>  Importance d’être en mesure de retrouver certains aliments ou épices pour cuisiner les plats du pays, les bibliothèques, piscines municipales, aréna, etc.  Ressources communautaires pour des activités de loisirs pour toute la famille ou association sportive selon les intérêts des personnes. </a:t>
            </a:r>
          </a:p>
          <a:p>
            <a:r>
              <a:rPr lang="fr-CA" baseline="0" dirty="0"/>
              <a:t>Environnement social: 5 à 7, techno drink, CABS, festival, lieu de rencontre. Ex: Mégantic qui organise des parties de </a:t>
            </a:r>
            <a:r>
              <a:rPr lang="fr-CA" baseline="0" dirty="0" err="1"/>
              <a:t>Ultimates</a:t>
            </a:r>
            <a:r>
              <a:rPr lang="fr-CA" baseline="0" dirty="0"/>
              <a:t> frisbee. Invitation à découvrir la cabane à sucre, etc. </a:t>
            </a:r>
            <a:endParaRPr lang="fr-CA" dirty="0"/>
          </a:p>
        </p:txBody>
      </p:sp>
      <p:sp>
        <p:nvSpPr>
          <p:cNvPr id="4" name="Espace réservé du numéro de diapositive 3"/>
          <p:cNvSpPr>
            <a:spLocks noGrp="1"/>
          </p:cNvSpPr>
          <p:nvPr>
            <p:ph type="sldNum" sz="quarter" idx="10"/>
          </p:nvPr>
        </p:nvSpPr>
        <p:spPr/>
        <p:txBody>
          <a:bodyPr/>
          <a:lstStyle/>
          <a:p>
            <a:fld id="{6EB1EE3C-8C41-481E-9CE0-DA14E8C120DF}" type="slidenum">
              <a:rPr lang="en-CA" smtClean="0"/>
              <a:t>10</a:t>
            </a:fld>
            <a:endParaRPr lang="en-CA"/>
          </a:p>
        </p:txBody>
      </p:sp>
    </p:spTree>
    <p:extLst>
      <p:ext uri="{BB962C8B-B14F-4D97-AF65-F5344CB8AC3E}">
        <p14:creationId xmlns:p14="http://schemas.microsoft.com/office/powerpoint/2010/main" val="17839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Jumelage amitié, mentorat professionnel sont des moyens utiles pour favoriser l’intégration au milieu</a:t>
            </a:r>
            <a:r>
              <a:rPr lang="fr-CA" baseline="0" dirty="0"/>
              <a:t> de vie, mais aussi en emploi. </a:t>
            </a:r>
          </a:p>
          <a:p>
            <a:r>
              <a:rPr lang="fr-CA" baseline="0" dirty="0"/>
              <a:t>Francisation: La base pour communiquer avec les gens de la communauté d’accueil, vie sociale, travail, etc. Donc importance de poursuivre les efforts de francisation en milieu de travail</a:t>
            </a:r>
          </a:p>
          <a:p>
            <a:r>
              <a:rPr lang="fr-CA" baseline="0" dirty="0"/>
              <a:t>Exemple: Les PAJ sont des organismes vraiment aidant au niveau de l’intégration des moins de 35 ans en région rurale et semi-rurale. </a:t>
            </a:r>
          </a:p>
          <a:p>
            <a:r>
              <a:rPr lang="fr-CA" baseline="0" dirty="0"/>
              <a:t>Faire des activités de rapprochement culturel comme le buffet interculturel du SANC</a:t>
            </a:r>
          </a:p>
          <a:p>
            <a:endParaRPr lang="fr-CA" dirty="0"/>
          </a:p>
        </p:txBody>
      </p:sp>
      <p:sp>
        <p:nvSpPr>
          <p:cNvPr id="4" name="Espace réservé du numéro de diapositive 3"/>
          <p:cNvSpPr>
            <a:spLocks noGrp="1"/>
          </p:cNvSpPr>
          <p:nvPr>
            <p:ph type="sldNum" sz="quarter" idx="10"/>
          </p:nvPr>
        </p:nvSpPr>
        <p:spPr/>
        <p:txBody>
          <a:bodyPr/>
          <a:lstStyle/>
          <a:p>
            <a:fld id="{6EB1EE3C-8C41-481E-9CE0-DA14E8C120DF}" type="slidenum">
              <a:rPr lang="en-CA" smtClean="0"/>
              <a:t>11</a:t>
            </a:fld>
            <a:endParaRPr lang="en-CA"/>
          </a:p>
        </p:txBody>
      </p:sp>
    </p:spTree>
    <p:extLst>
      <p:ext uri="{BB962C8B-B14F-4D97-AF65-F5344CB8AC3E}">
        <p14:creationId xmlns:p14="http://schemas.microsoft.com/office/powerpoint/2010/main" val="288520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Éviter</a:t>
            </a:r>
            <a:r>
              <a:rPr lang="en-CA" dirty="0"/>
              <a:t> de </a:t>
            </a:r>
            <a:r>
              <a:rPr lang="en-CA" dirty="0" err="1"/>
              <a:t>travailler</a:t>
            </a:r>
            <a:r>
              <a:rPr lang="en-CA" dirty="0"/>
              <a:t> </a:t>
            </a:r>
            <a:r>
              <a:rPr lang="en-CA" dirty="0" err="1"/>
              <a:t>en</a:t>
            </a:r>
            <a:r>
              <a:rPr lang="en-CA" dirty="0"/>
              <a:t> silo et surtout ne pas </a:t>
            </a:r>
            <a:r>
              <a:rPr lang="en-CA" dirty="0" err="1"/>
              <a:t>dédoubler</a:t>
            </a:r>
            <a:r>
              <a:rPr lang="en-CA" dirty="0"/>
              <a:t> les services, </a:t>
            </a:r>
            <a:r>
              <a:rPr lang="en-CA" dirty="0" err="1"/>
              <a:t>d’où</a:t>
            </a:r>
            <a:r>
              <a:rPr lang="en-CA" dirty="0"/>
              <a:t> </a:t>
            </a:r>
            <a:r>
              <a:rPr lang="en-CA" dirty="0" err="1"/>
              <a:t>l’importance</a:t>
            </a:r>
            <a:r>
              <a:rPr lang="en-CA" dirty="0"/>
              <a:t> de </a:t>
            </a:r>
            <a:r>
              <a:rPr lang="en-CA" dirty="0" err="1"/>
              <a:t>bien</a:t>
            </a:r>
            <a:r>
              <a:rPr lang="en-CA" dirty="0"/>
              <a:t> </a:t>
            </a:r>
            <a:r>
              <a:rPr lang="en-CA" dirty="0" err="1"/>
              <a:t>connaître</a:t>
            </a:r>
            <a:r>
              <a:rPr lang="en-CA" dirty="0"/>
              <a:t> les</a:t>
            </a:r>
            <a:r>
              <a:rPr lang="en-CA" baseline="0" dirty="0"/>
              <a:t> </a:t>
            </a:r>
            <a:r>
              <a:rPr lang="en-CA" baseline="0" dirty="0" err="1"/>
              <a:t>ressources</a:t>
            </a:r>
            <a:r>
              <a:rPr lang="en-CA" baseline="0" dirty="0"/>
              <a:t>  du milieu et de </a:t>
            </a:r>
            <a:r>
              <a:rPr lang="en-CA" baseline="0" dirty="0" err="1"/>
              <a:t>travailler</a:t>
            </a:r>
            <a:r>
              <a:rPr lang="en-CA" baseline="0" dirty="0"/>
              <a:t> </a:t>
            </a:r>
            <a:r>
              <a:rPr lang="en-CA" baseline="0" dirty="0" err="1"/>
              <a:t>en</a:t>
            </a:r>
            <a:r>
              <a:rPr lang="en-CA" baseline="0" dirty="0"/>
              <a:t> </a:t>
            </a:r>
            <a:r>
              <a:rPr lang="en-CA" baseline="0" dirty="0" err="1"/>
              <a:t>synergie</a:t>
            </a:r>
            <a:r>
              <a:rPr lang="en-CA" baseline="0" dirty="0"/>
              <a:t> avec </a:t>
            </a:r>
            <a:r>
              <a:rPr lang="en-CA" baseline="0" dirty="0" err="1"/>
              <a:t>elles</a:t>
            </a:r>
            <a:r>
              <a:rPr lang="en-CA" baseline="0" dirty="0"/>
              <a:t>! </a:t>
            </a:r>
            <a:endParaRPr lang="en-CA" dirty="0"/>
          </a:p>
        </p:txBody>
      </p:sp>
      <p:sp>
        <p:nvSpPr>
          <p:cNvPr id="4" name="Slide Number Placeholder 3"/>
          <p:cNvSpPr>
            <a:spLocks noGrp="1"/>
          </p:cNvSpPr>
          <p:nvPr>
            <p:ph type="sldNum" sz="quarter" idx="10"/>
          </p:nvPr>
        </p:nvSpPr>
        <p:spPr/>
        <p:txBody>
          <a:bodyPr/>
          <a:lstStyle/>
          <a:p>
            <a:fld id="{6EB1EE3C-8C41-481E-9CE0-DA14E8C120DF}" type="slidenum">
              <a:rPr lang="en-CA" smtClean="0"/>
              <a:t>12</a:t>
            </a:fld>
            <a:endParaRPr lang="en-CA"/>
          </a:p>
        </p:txBody>
      </p:sp>
    </p:spTree>
    <p:extLst>
      <p:ext uri="{BB962C8B-B14F-4D97-AF65-F5344CB8AC3E}">
        <p14:creationId xmlns:p14="http://schemas.microsoft.com/office/powerpoint/2010/main" val="4108672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6596" y="2582264"/>
            <a:ext cx="5329602" cy="1438330"/>
          </a:xfrm>
        </p:spPr>
        <p:txBody>
          <a:bodyPr>
            <a:normAutofit/>
          </a:bodyPr>
          <a:lstStyle>
            <a:lvl1pPr algn="l">
              <a:defRPr sz="2800" b="1" i="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4398"/>
            <a:ext cx="7772400" cy="1021556"/>
          </a:xfrm>
        </p:spPr>
        <p:txBody>
          <a:bodyPr anchor="t">
            <a:noAutofit/>
          </a:bodyPr>
          <a:lstStyle>
            <a:lvl1pPr algn="ctr">
              <a:defRPr sz="3200" b="1" cap="all">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4398"/>
            <a:ext cx="7772400" cy="1021556"/>
          </a:xfrm>
        </p:spPr>
        <p:txBody>
          <a:bodyPr anchor="t">
            <a:noAutofit/>
          </a:bodyPr>
          <a:lstStyle>
            <a:lvl1pPr algn="ctr">
              <a:defRPr sz="3200" b="1" cap="all">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3029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4398"/>
            <a:ext cx="7772400" cy="1021556"/>
          </a:xfrm>
        </p:spPr>
        <p:txBody>
          <a:bodyPr anchor="t">
            <a:noAutofit/>
          </a:bodyPr>
          <a:lstStyle>
            <a:lvl1pPr algn="ctr">
              <a:defRPr sz="3200" b="1" cap="all">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302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E 2C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7200" y="1200152"/>
            <a:ext cx="4038600" cy="2719658"/>
          </a:xfrm>
        </p:spPr>
        <p:txBody>
          <a:bodyPr/>
          <a:lstStyle>
            <a:lvl1pPr>
              <a:buClr>
                <a:schemeClr val="accent2"/>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2719658"/>
          </a:xfrm>
        </p:spPr>
        <p:txBody>
          <a:bodyPr/>
          <a:lstStyle>
            <a:lvl1pPr>
              <a:buClr>
                <a:schemeClr val="accent2"/>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7200" y="1200152"/>
            <a:ext cx="8229600" cy="2719658"/>
          </a:xfrm>
        </p:spPr>
        <p:txBody>
          <a:bodyPr/>
          <a:lstStyle>
            <a:lvl1pPr marL="0" indent="0" algn="l">
              <a:buClr>
                <a:schemeClr val="accent2"/>
              </a:buClr>
              <a:buNone/>
              <a:defRPr sz="2800"/>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41286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EXTE 2COL STI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1800" b="1"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342900" indent="-342900">
              <a:buClr>
                <a:schemeClr val="accent2"/>
              </a:buClr>
              <a:buFont typeface="Arial"/>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noAutofit/>
          </a:bodyPr>
          <a:lstStyle>
            <a:lvl1pPr marL="0" indent="0">
              <a:buNone/>
              <a:defRPr sz="1800" b="1"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buClr>
                <a:schemeClr val="accent2"/>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82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6/12/2018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67" r:id="rId3"/>
    <p:sldLayoutId id="2147493468" r:id="rId4"/>
    <p:sldLayoutId id="2147493459" r:id="rId5"/>
    <p:sldLayoutId id="2147493469" r:id="rId6"/>
    <p:sldLayoutId id="214749346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Diane.turgeon@preference-estrie.ca"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mailto:Isabelle.paquin@preference-estrie.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a:t>Quelles sont les clés du succès d’un accueil et d’une intégration réussis?</a:t>
            </a:r>
            <a:endParaRPr lang="en-US" dirty="0"/>
          </a:p>
        </p:txBody>
      </p:sp>
    </p:spTree>
    <p:extLst>
      <p:ext uri="{BB962C8B-B14F-4D97-AF65-F5344CB8AC3E}">
        <p14:creationId xmlns:p14="http://schemas.microsoft.com/office/powerpoint/2010/main" val="94560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D990-8033-445C-BA90-B8ADD317EA55}"/>
              </a:ext>
            </a:extLst>
          </p:cNvPr>
          <p:cNvSpPr>
            <a:spLocks noGrp="1"/>
          </p:cNvSpPr>
          <p:nvPr>
            <p:ph type="title"/>
          </p:nvPr>
        </p:nvSpPr>
        <p:spPr/>
        <p:txBody>
          <a:bodyPr>
            <a:normAutofit fontScale="90000"/>
          </a:bodyPr>
          <a:lstStyle/>
          <a:p>
            <a:r>
              <a:rPr lang="fr-CA" dirty="0"/>
              <a:t>Des trucs pour favoriser l’intégration</a:t>
            </a:r>
            <a:endParaRPr lang="en-CA" dirty="0"/>
          </a:p>
        </p:txBody>
      </p:sp>
      <p:sp>
        <p:nvSpPr>
          <p:cNvPr id="4" name="Text Placeholder 3">
            <a:extLst>
              <a:ext uri="{FF2B5EF4-FFF2-40B4-BE49-F238E27FC236}">
                <a16:creationId xmlns:a16="http://schemas.microsoft.com/office/drawing/2014/main" id="{2B2C03FD-42F7-4D22-BBBC-A592E0C7E621}"/>
              </a:ext>
            </a:extLst>
          </p:cNvPr>
          <p:cNvSpPr>
            <a:spLocks noGrp="1"/>
          </p:cNvSpPr>
          <p:nvPr>
            <p:ph type="body" idx="1"/>
          </p:nvPr>
        </p:nvSpPr>
        <p:spPr/>
        <p:txBody>
          <a:bodyPr/>
          <a:lstStyle/>
          <a:p>
            <a:r>
              <a:rPr lang="fr-CA" dirty="0"/>
              <a:t>Milieu de vie</a:t>
            </a:r>
            <a:endParaRPr lang="en-CA" dirty="0"/>
          </a:p>
        </p:txBody>
      </p:sp>
      <p:sp>
        <p:nvSpPr>
          <p:cNvPr id="3" name="Content Placeholder 2">
            <a:extLst>
              <a:ext uri="{FF2B5EF4-FFF2-40B4-BE49-F238E27FC236}">
                <a16:creationId xmlns:a16="http://schemas.microsoft.com/office/drawing/2014/main" id="{8637F91B-7592-42B1-A1AD-301F8B4BDC41}"/>
              </a:ext>
            </a:extLst>
          </p:cNvPr>
          <p:cNvSpPr>
            <a:spLocks noGrp="1"/>
          </p:cNvSpPr>
          <p:nvPr>
            <p:ph sz="half" idx="2"/>
          </p:nvPr>
        </p:nvSpPr>
        <p:spPr/>
        <p:txBody>
          <a:bodyPr>
            <a:normAutofit/>
          </a:bodyPr>
          <a:lstStyle/>
          <a:p>
            <a:pPr marL="457200" indent="-457200">
              <a:buFont typeface="Arial" panose="020B0604020202020204" pitchFamily="34" charset="0"/>
              <a:buChar char="•"/>
            </a:pPr>
            <a:r>
              <a:rPr lang="fr-CA" dirty="0"/>
              <a:t>Tour de ville</a:t>
            </a:r>
          </a:p>
          <a:p>
            <a:pPr marL="457200" indent="-457200">
              <a:buFont typeface="Arial" panose="020B0604020202020204" pitchFamily="34" charset="0"/>
              <a:buChar char="•"/>
            </a:pPr>
            <a:r>
              <a:rPr lang="fr-CA" dirty="0"/>
              <a:t>Aires de loisirs</a:t>
            </a:r>
          </a:p>
          <a:p>
            <a:pPr marL="457200" indent="-457200">
              <a:buFont typeface="Arial" panose="020B0604020202020204" pitchFamily="34" charset="0"/>
              <a:buChar char="•"/>
            </a:pPr>
            <a:r>
              <a:rPr lang="fr-CA" dirty="0"/>
              <a:t>Magasins et services</a:t>
            </a:r>
          </a:p>
          <a:p>
            <a:pPr marL="457200" indent="-457200">
              <a:buFont typeface="Arial" panose="020B0604020202020204" pitchFamily="34" charset="0"/>
              <a:buChar char="•"/>
            </a:pPr>
            <a:r>
              <a:rPr lang="fr-CA" dirty="0"/>
              <a:t>Service d’accueil sur une période d’au moins 1 an</a:t>
            </a:r>
          </a:p>
          <a:p>
            <a:pPr marL="457200" indent="-457200">
              <a:buFont typeface="Arial" panose="020B0604020202020204" pitchFamily="34" charset="0"/>
              <a:buChar char="•"/>
            </a:pPr>
            <a:r>
              <a:rPr lang="fr-CA" dirty="0"/>
              <a:t>Etc.</a:t>
            </a:r>
          </a:p>
          <a:p>
            <a:pPr marL="457200" indent="-457200">
              <a:buFont typeface="Arial" panose="020B0604020202020204" pitchFamily="34" charset="0"/>
              <a:buChar char="•"/>
            </a:pPr>
            <a:endParaRPr lang="fr-CA" dirty="0"/>
          </a:p>
        </p:txBody>
      </p:sp>
      <p:sp>
        <p:nvSpPr>
          <p:cNvPr id="5" name="Text Placeholder 4">
            <a:extLst>
              <a:ext uri="{FF2B5EF4-FFF2-40B4-BE49-F238E27FC236}">
                <a16:creationId xmlns:a16="http://schemas.microsoft.com/office/drawing/2014/main" id="{4270A5AA-5D3B-4E85-BC35-400689BD1E33}"/>
              </a:ext>
            </a:extLst>
          </p:cNvPr>
          <p:cNvSpPr>
            <a:spLocks noGrp="1"/>
          </p:cNvSpPr>
          <p:nvPr>
            <p:ph type="body" sz="quarter" idx="3"/>
          </p:nvPr>
        </p:nvSpPr>
        <p:spPr/>
        <p:txBody>
          <a:bodyPr/>
          <a:lstStyle/>
          <a:p>
            <a:r>
              <a:rPr lang="fr-CA" dirty="0"/>
              <a:t>Environnement social</a:t>
            </a:r>
            <a:endParaRPr lang="en-CA" dirty="0"/>
          </a:p>
        </p:txBody>
      </p:sp>
      <p:sp>
        <p:nvSpPr>
          <p:cNvPr id="6" name="Content Placeholder 5">
            <a:extLst>
              <a:ext uri="{FF2B5EF4-FFF2-40B4-BE49-F238E27FC236}">
                <a16:creationId xmlns:a16="http://schemas.microsoft.com/office/drawing/2014/main" id="{B4CDC7BA-B1B0-47F8-AB23-8E7233992D3B}"/>
              </a:ext>
            </a:extLst>
          </p:cNvPr>
          <p:cNvSpPr>
            <a:spLocks noGrp="1"/>
          </p:cNvSpPr>
          <p:nvPr>
            <p:ph sz="quarter" idx="4"/>
          </p:nvPr>
        </p:nvSpPr>
        <p:spPr/>
        <p:txBody>
          <a:bodyPr/>
          <a:lstStyle/>
          <a:p>
            <a:pPr marL="457200" indent="-457200">
              <a:buFont typeface="Arial" panose="020B0604020202020204" pitchFamily="34" charset="0"/>
              <a:buChar char="•"/>
            </a:pPr>
            <a:r>
              <a:rPr lang="fr-CA" dirty="0"/>
              <a:t>Rencontres sociales</a:t>
            </a:r>
          </a:p>
          <a:p>
            <a:pPr marL="457200" indent="-457200">
              <a:buFont typeface="Arial" panose="020B0604020202020204" pitchFamily="34" charset="0"/>
              <a:buChar char="•"/>
            </a:pPr>
            <a:r>
              <a:rPr lang="fr-CA" dirty="0"/>
              <a:t>Activités du milieu</a:t>
            </a:r>
          </a:p>
          <a:p>
            <a:pPr marL="457200" indent="-457200">
              <a:buFont typeface="Arial" panose="020B0604020202020204" pitchFamily="34" charset="0"/>
              <a:buChar char="•"/>
            </a:pPr>
            <a:r>
              <a:rPr lang="fr-CA" dirty="0" err="1"/>
              <a:t>Language</a:t>
            </a:r>
            <a:r>
              <a:rPr lang="fr-CA" dirty="0"/>
              <a:t> </a:t>
            </a:r>
            <a:r>
              <a:rPr lang="fr-CA" dirty="0" err="1"/>
              <a:t>Meet</a:t>
            </a:r>
            <a:r>
              <a:rPr lang="fr-CA" dirty="0"/>
              <a:t>-up</a:t>
            </a:r>
          </a:p>
          <a:p>
            <a:pPr marL="457200" indent="-457200">
              <a:buFont typeface="Arial" panose="020B0604020202020204" pitchFamily="34" charset="0"/>
              <a:buChar char="•"/>
            </a:pPr>
            <a:r>
              <a:rPr lang="fr-CA" dirty="0"/>
              <a:t>Service d’intégration couvrant au moins les 4 saisons</a:t>
            </a:r>
          </a:p>
          <a:p>
            <a:pPr marL="457200" indent="-457200">
              <a:buFont typeface="Arial" panose="020B0604020202020204" pitchFamily="34" charset="0"/>
              <a:buChar char="•"/>
            </a:pPr>
            <a:r>
              <a:rPr lang="fr-CA" dirty="0"/>
              <a:t>Etc. </a:t>
            </a:r>
          </a:p>
          <a:p>
            <a:endParaRPr lang="en-CA" dirty="0"/>
          </a:p>
        </p:txBody>
      </p:sp>
    </p:spTree>
    <p:extLst>
      <p:ext uri="{BB962C8B-B14F-4D97-AF65-F5344CB8AC3E}">
        <p14:creationId xmlns:p14="http://schemas.microsoft.com/office/powerpoint/2010/main" val="326244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46A9-8FF5-46AE-92CE-4F4914DC06F2}"/>
              </a:ext>
            </a:extLst>
          </p:cNvPr>
          <p:cNvSpPr>
            <a:spLocks noGrp="1"/>
          </p:cNvSpPr>
          <p:nvPr>
            <p:ph type="title"/>
          </p:nvPr>
        </p:nvSpPr>
        <p:spPr/>
        <p:txBody>
          <a:bodyPr/>
          <a:lstStyle/>
          <a:p>
            <a:r>
              <a:rPr lang="fr-CA" dirty="0"/>
              <a:t>clés de l’intégration</a:t>
            </a:r>
            <a:endParaRPr lang="en-CA" dirty="0"/>
          </a:p>
        </p:txBody>
      </p:sp>
      <p:sp>
        <p:nvSpPr>
          <p:cNvPr id="7" name="Content Placeholder 6">
            <a:extLst>
              <a:ext uri="{FF2B5EF4-FFF2-40B4-BE49-F238E27FC236}">
                <a16:creationId xmlns:a16="http://schemas.microsoft.com/office/drawing/2014/main" id="{25537133-16D7-43C9-8CB1-D01484918B17}"/>
              </a:ext>
            </a:extLst>
          </p:cNvPr>
          <p:cNvSpPr>
            <a:spLocks noGrp="1"/>
          </p:cNvSpPr>
          <p:nvPr>
            <p:ph sz="half" idx="1"/>
          </p:nvPr>
        </p:nvSpPr>
        <p:spPr/>
        <p:txBody>
          <a:bodyPr>
            <a:normAutofit fontScale="92500" lnSpcReduction="20000"/>
          </a:bodyPr>
          <a:lstStyle/>
          <a:p>
            <a:pPr marL="457200" indent="-457200">
              <a:buFont typeface="Arial" panose="020B0604020202020204" pitchFamily="34" charset="0"/>
              <a:buChar char="•"/>
            </a:pPr>
            <a:r>
              <a:rPr lang="fr-CA" dirty="0"/>
              <a:t>Jumelage entre les nouveaux arrivants et des anciens pour le partage d’expérience</a:t>
            </a:r>
          </a:p>
          <a:p>
            <a:pPr marL="457200" indent="-457200">
              <a:buFont typeface="Arial" panose="020B0604020202020204" pitchFamily="34" charset="0"/>
              <a:buChar char="•"/>
            </a:pPr>
            <a:r>
              <a:rPr lang="fr-CA" dirty="0"/>
              <a:t>Cours de francisation essentiels </a:t>
            </a:r>
          </a:p>
          <a:p>
            <a:pPr marL="457200" indent="-457200">
              <a:buFont typeface="Arial" panose="020B0604020202020204" pitchFamily="34" charset="0"/>
              <a:buChar char="•"/>
            </a:pPr>
            <a:r>
              <a:rPr lang="fr-CA" dirty="0"/>
              <a:t>Continuer le travail de collaboration avec les ressources du milieu</a:t>
            </a:r>
          </a:p>
          <a:p>
            <a:pPr marL="457200" indent="-457200">
              <a:buFont typeface="Arial" panose="020B0604020202020204" pitchFamily="34" charset="0"/>
              <a:buChar char="•"/>
            </a:pPr>
            <a:r>
              <a:rPr lang="fr-CA" dirty="0"/>
              <a:t>Sensibiliser le milieu d’accueil à la diversité culturelle. </a:t>
            </a:r>
          </a:p>
          <a:p>
            <a:endParaRPr lang="fr-CA" dirty="0"/>
          </a:p>
          <a:p>
            <a:endParaRPr lang="fr-CA" dirty="0"/>
          </a:p>
          <a:p>
            <a:endParaRPr lang="en-CA" dirty="0"/>
          </a:p>
        </p:txBody>
      </p:sp>
    </p:spTree>
    <p:extLst>
      <p:ext uri="{BB962C8B-B14F-4D97-AF65-F5344CB8AC3E}">
        <p14:creationId xmlns:p14="http://schemas.microsoft.com/office/powerpoint/2010/main" val="375285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05D2-2B27-4B0F-A90B-5A2CDA75ED30}"/>
              </a:ext>
            </a:extLst>
          </p:cNvPr>
          <p:cNvSpPr>
            <a:spLocks noGrp="1"/>
          </p:cNvSpPr>
          <p:nvPr>
            <p:ph type="title"/>
          </p:nvPr>
        </p:nvSpPr>
        <p:spPr/>
        <p:txBody>
          <a:bodyPr/>
          <a:lstStyle/>
          <a:p>
            <a:r>
              <a:rPr lang="fr-CA" dirty="0"/>
              <a:t>Les défis de l’intégration</a:t>
            </a:r>
            <a:endParaRPr lang="en-CA" dirty="0"/>
          </a:p>
        </p:txBody>
      </p:sp>
      <p:sp>
        <p:nvSpPr>
          <p:cNvPr id="3" name="Content Placeholder 2">
            <a:extLst>
              <a:ext uri="{FF2B5EF4-FFF2-40B4-BE49-F238E27FC236}">
                <a16:creationId xmlns:a16="http://schemas.microsoft.com/office/drawing/2014/main" id="{A329271A-D1F5-44D2-AC9F-666C3685F912}"/>
              </a:ext>
            </a:extLst>
          </p:cNvPr>
          <p:cNvSpPr>
            <a:spLocks noGrp="1"/>
          </p:cNvSpPr>
          <p:nvPr>
            <p:ph sz="half" idx="1"/>
          </p:nvPr>
        </p:nvSpPr>
        <p:spPr>
          <a:xfrm>
            <a:off x="457200" y="1200152"/>
            <a:ext cx="8229600" cy="2719658"/>
          </a:xfrm>
        </p:spPr>
        <p:txBody>
          <a:bodyPr>
            <a:normAutofit fontScale="70000" lnSpcReduction="20000"/>
          </a:bodyPr>
          <a:lstStyle/>
          <a:p>
            <a:pPr marL="457200" indent="-457200">
              <a:buFont typeface="Arial" panose="020B0604020202020204" pitchFamily="34" charset="0"/>
              <a:buChar char="•"/>
            </a:pPr>
            <a:r>
              <a:rPr lang="fr-CA" dirty="0"/>
              <a:t>Allophones, communauté culturelle ou religieuse peu présente, voire même inexistante</a:t>
            </a:r>
          </a:p>
          <a:p>
            <a:pPr marL="457200" indent="-457200">
              <a:buFont typeface="Arial" panose="020B0604020202020204" pitchFamily="34" charset="0"/>
              <a:buChar char="•"/>
            </a:pPr>
            <a:r>
              <a:rPr lang="fr-CA" dirty="0"/>
              <a:t>Urgence de se trouver un réseau d’amis, d’avoir des activités sociales et de loisirs à l’extérieur du travail</a:t>
            </a:r>
          </a:p>
          <a:p>
            <a:pPr marL="457200" indent="-457200">
              <a:buFont typeface="Arial" panose="020B0604020202020204" pitchFamily="34" charset="0"/>
              <a:buChar char="•"/>
            </a:pPr>
            <a:r>
              <a:rPr lang="fr-CA" dirty="0"/>
              <a:t>Retrouver ses repères rapidement et éviter l’isolement</a:t>
            </a:r>
          </a:p>
          <a:p>
            <a:pPr marL="457200" indent="-457200">
              <a:buFont typeface="Arial" panose="020B0604020202020204" pitchFamily="34" charset="0"/>
              <a:buChar char="•"/>
            </a:pPr>
            <a:r>
              <a:rPr lang="fr-CA" dirty="0"/>
              <a:t>Pour la communauté d’accueil, s’ouvrir à la différence tout en faisant connaître les traditions d’ici</a:t>
            </a:r>
          </a:p>
          <a:p>
            <a:pPr marL="457200" indent="-457200">
              <a:buFont typeface="Arial" panose="020B0604020202020204" pitchFamily="34" charset="0"/>
              <a:buChar char="•"/>
            </a:pPr>
            <a:r>
              <a:rPr lang="fr-CA" dirty="0"/>
              <a:t>Les ressources du milieu doivent travailler en collaboration pour assurer le succès de l’intégration des nouveaux arrivants  </a:t>
            </a:r>
          </a:p>
          <a:p>
            <a:pPr marL="457200" indent="-457200">
              <a:buFont typeface="Arial" panose="020B0604020202020204" pitchFamily="34" charset="0"/>
              <a:buChar char="•"/>
            </a:pPr>
            <a:endParaRPr lang="fr-CA" dirty="0"/>
          </a:p>
          <a:p>
            <a:endParaRPr lang="en-CA" dirty="0"/>
          </a:p>
        </p:txBody>
      </p:sp>
    </p:spTree>
    <p:extLst>
      <p:ext uri="{BB962C8B-B14F-4D97-AF65-F5344CB8AC3E}">
        <p14:creationId xmlns:p14="http://schemas.microsoft.com/office/powerpoint/2010/main" val="285780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A8BB2C0-910D-1343-BF22-00BB378B06ED}"/>
              </a:ext>
            </a:extLst>
          </p:cNvPr>
          <p:cNvPicPr>
            <a:picLocks noChangeAspect="1"/>
          </p:cNvPicPr>
          <p:nvPr/>
        </p:nvPicPr>
        <p:blipFill>
          <a:blip r:embed="rId2"/>
          <a:stretch>
            <a:fillRect/>
          </a:stretch>
        </p:blipFill>
        <p:spPr>
          <a:xfrm>
            <a:off x="504612" y="484094"/>
            <a:ext cx="3162691" cy="4007224"/>
          </a:xfrm>
          <a:prstGeom prst="rect">
            <a:avLst/>
          </a:prstGeom>
        </p:spPr>
      </p:pic>
      <p:sp>
        <p:nvSpPr>
          <p:cNvPr id="6" name="ZoneTexte 5">
            <a:extLst>
              <a:ext uri="{FF2B5EF4-FFF2-40B4-BE49-F238E27FC236}">
                <a16:creationId xmlns:a16="http://schemas.microsoft.com/office/drawing/2014/main" id="{415BCDF4-4FC6-2145-B185-5EB09003F885}"/>
              </a:ext>
            </a:extLst>
          </p:cNvPr>
          <p:cNvSpPr txBox="1"/>
          <p:nvPr/>
        </p:nvSpPr>
        <p:spPr>
          <a:xfrm>
            <a:off x="4051005" y="1734670"/>
            <a:ext cx="4474431" cy="2369880"/>
          </a:xfrm>
          <a:prstGeom prst="rect">
            <a:avLst/>
          </a:prstGeom>
          <a:noFill/>
        </p:spPr>
        <p:txBody>
          <a:bodyPr wrap="square" rtlCol="0">
            <a:spAutoFit/>
          </a:bodyPr>
          <a:lstStyle/>
          <a:p>
            <a:r>
              <a:rPr lang="fr-CA" sz="2800" b="1" dirty="0"/>
              <a:t>Diane </a:t>
            </a:r>
            <a:r>
              <a:rPr lang="fr-CA" sz="2800" b="1"/>
              <a:t>Turgeon </a:t>
            </a:r>
          </a:p>
          <a:p>
            <a:r>
              <a:rPr lang="fr-CA" sz="2800" b="1" dirty="0"/>
              <a:t>Isabelle Paquin</a:t>
            </a:r>
          </a:p>
          <a:p>
            <a:r>
              <a:rPr lang="fr-CA" sz="2800" dirty="0"/>
              <a:t>Préférence Estrie</a:t>
            </a:r>
          </a:p>
          <a:p>
            <a:endParaRPr lang="fr-CA" sz="2800" dirty="0"/>
          </a:p>
          <a:p>
            <a:r>
              <a:rPr lang="fr-CA" dirty="0">
                <a:hlinkClick r:id="rId3"/>
              </a:rPr>
              <a:t>Diane.turgeon@preference-estrie.ca</a:t>
            </a:r>
            <a:endParaRPr lang="fr-CA" dirty="0"/>
          </a:p>
          <a:p>
            <a:r>
              <a:rPr lang="fr-CA" dirty="0">
                <a:hlinkClick r:id="rId4"/>
              </a:rPr>
              <a:t>Isabelle.paquin@preference-estrie.ca</a:t>
            </a:r>
            <a:r>
              <a:rPr lang="fr-CA" dirty="0"/>
              <a:t> </a:t>
            </a:r>
          </a:p>
        </p:txBody>
      </p:sp>
    </p:spTree>
    <p:extLst>
      <p:ext uri="{BB962C8B-B14F-4D97-AF65-F5344CB8AC3E}">
        <p14:creationId xmlns:p14="http://schemas.microsoft.com/office/powerpoint/2010/main" val="108735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L’accueil</a:t>
            </a:r>
            <a:r>
              <a:rPr lang="en-US" dirty="0"/>
              <a:t> et </a:t>
            </a:r>
            <a:r>
              <a:rPr lang="en-US" dirty="0" err="1"/>
              <a:t>ses</a:t>
            </a:r>
            <a:r>
              <a:rPr lang="en-US" dirty="0"/>
              <a:t> conditions de </a:t>
            </a:r>
            <a:r>
              <a:rPr lang="en-US" dirty="0" err="1"/>
              <a:t>réussite</a:t>
            </a:r>
            <a:endParaRPr lang="en-US" dirty="0"/>
          </a:p>
        </p:txBody>
      </p:sp>
    </p:spTree>
    <p:extLst>
      <p:ext uri="{BB962C8B-B14F-4D97-AF65-F5344CB8AC3E}">
        <p14:creationId xmlns:p14="http://schemas.microsoft.com/office/powerpoint/2010/main" val="139442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L’ABC de </a:t>
            </a:r>
            <a:r>
              <a:rPr lang="en-US" dirty="0" err="1"/>
              <a:t>l’accueil</a:t>
            </a:r>
            <a:endParaRPr lang="en-US" dirty="0"/>
          </a:p>
        </p:txBody>
      </p:sp>
      <p:sp>
        <p:nvSpPr>
          <p:cNvPr id="3" name="Content Placeholder 2"/>
          <p:cNvSpPr>
            <a:spLocks noGrp="1"/>
          </p:cNvSpPr>
          <p:nvPr>
            <p:ph sz="half" idx="1"/>
          </p:nvPr>
        </p:nvSpPr>
        <p:spPr/>
        <p:txBody>
          <a:bodyPr>
            <a:normAutofit fontScale="77500" lnSpcReduction="20000"/>
          </a:bodyPr>
          <a:lstStyle/>
          <a:p>
            <a:pPr marL="457200" indent="-457200">
              <a:buFont typeface="Arial" panose="020B0604020202020204" pitchFamily="34" charset="0"/>
              <a:buChar char="•"/>
            </a:pPr>
            <a:r>
              <a:rPr lang="fr-CA" dirty="0"/>
              <a:t>Préparer l’arrivée</a:t>
            </a:r>
          </a:p>
          <a:p>
            <a:pPr marL="457200" indent="-457200">
              <a:buFont typeface="Arial" panose="020B0604020202020204" pitchFamily="34" charset="0"/>
              <a:buChar char="•"/>
            </a:pPr>
            <a:r>
              <a:rPr lang="fr-CA" dirty="0"/>
              <a:t>Logement, démarches d’installation</a:t>
            </a:r>
          </a:p>
          <a:p>
            <a:pPr marL="457200" indent="-457200">
              <a:buFont typeface="Arial" panose="020B0604020202020204" pitchFamily="34" charset="0"/>
              <a:buChar char="•"/>
            </a:pPr>
            <a:r>
              <a:rPr lang="fr-CA" dirty="0"/>
              <a:t>Inscription à l’école ou à la garderie</a:t>
            </a:r>
          </a:p>
          <a:p>
            <a:pPr marL="457200" indent="-457200">
              <a:buFont typeface="Arial" panose="020B0604020202020204" pitchFamily="34" charset="0"/>
              <a:buChar char="•"/>
            </a:pPr>
            <a:r>
              <a:rPr lang="fr-CA" dirty="0"/>
              <a:t>Faire appel à la communauté pour découvrir le milieu de vie, trouver des ressources locales pour travail et loisirs</a:t>
            </a:r>
          </a:p>
          <a:p>
            <a:pPr marL="457200" indent="-457200">
              <a:buFont typeface="Arial" panose="020B0604020202020204" pitchFamily="34" charset="0"/>
              <a:buChar char="•"/>
            </a:pPr>
            <a:r>
              <a:rPr lang="fr-CA" dirty="0"/>
              <a:t>Travailler en collaboration avec les ressources du milieu (PAJ, Valcourt 2030, Défi carrière Mégantic, municipalités)</a:t>
            </a:r>
            <a:endParaRPr lang="en-US" dirty="0"/>
          </a:p>
        </p:txBody>
      </p:sp>
    </p:spTree>
    <p:extLst>
      <p:ext uri="{BB962C8B-B14F-4D97-AF65-F5344CB8AC3E}">
        <p14:creationId xmlns:p14="http://schemas.microsoft.com/office/powerpoint/2010/main" val="345741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Distinction</a:t>
            </a: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fr-CA" dirty="0"/>
              <a:t>Accueil de nouveaux arrivants immigrants</a:t>
            </a:r>
          </a:p>
          <a:p>
            <a:pPr>
              <a:buFont typeface="Wingdings" panose="05000000000000000000" pitchFamily="2" charset="2"/>
              <a:buChar char="Ø"/>
            </a:pPr>
            <a:r>
              <a:rPr lang="fr-CA" sz="1900" dirty="0"/>
              <a:t>Francisation disponible pour travail, loisirs, intégration</a:t>
            </a:r>
          </a:p>
          <a:p>
            <a:pPr>
              <a:buFont typeface="Wingdings" panose="05000000000000000000" pitchFamily="2" charset="2"/>
              <a:buChar char="Ø"/>
            </a:pPr>
            <a:r>
              <a:rPr lang="fr-CA" sz="1900" dirty="0"/>
              <a:t>Première mise en contact avec gens du milieu</a:t>
            </a:r>
          </a:p>
          <a:p>
            <a:pPr>
              <a:buFont typeface="Wingdings" panose="05000000000000000000" pitchFamily="2" charset="2"/>
              <a:buChar char="Ø"/>
            </a:pPr>
            <a:r>
              <a:rPr lang="fr-CA" sz="1900" dirty="0"/>
              <a:t>Valeurs québécoises, codes et différences culturelles </a:t>
            </a:r>
          </a:p>
          <a:p>
            <a:pPr>
              <a:buFont typeface="Wingdings" panose="05000000000000000000" pitchFamily="2" charset="2"/>
              <a:buChar char="Ø"/>
            </a:pPr>
            <a:r>
              <a:rPr lang="fr-CA" sz="1900" dirty="0"/>
              <a:t>Urgence de créer un réseau d’entraide et d’amis</a:t>
            </a:r>
            <a:endParaRPr lang="en-US" sz="1900"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a:t>Accueil de nouveaux </a:t>
            </a:r>
            <a:r>
              <a:rPr lang="en-US" dirty="0" err="1"/>
              <a:t>arrivants</a:t>
            </a:r>
            <a:r>
              <a:rPr lang="en-US" dirty="0"/>
              <a:t> Québécois</a:t>
            </a:r>
          </a:p>
          <a:p>
            <a:pPr>
              <a:buFont typeface="Wingdings" panose="05000000000000000000" pitchFamily="2" charset="2"/>
              <a:buChar char="Ø"/>
            </a:pPr>
            <a:r>
              <a:rPr lang="en-US" sz="1800" dirty="0" err="1"/>
              <a:t>Visite</a:t>
            </a:r>
            <a:r>
              <a:rPr lang="en-US" sz="1800" dirty="0"/>
              <a:t> des </a:t>
            </a:r>
            <a:r>
              <a:rPr lang="en-US" sz="1800" dirty="0" err="1"/>
              <a:t>lieux</a:t>
            </a:r>
            <a:r>
              <a:rPr lang="en-US" sz="1800" dirty="0"/>
              <a:t>, identification de </a:t>
            </a:r>
            <a:r>
              <a:rPr lang="en-US" sz="1800" dirty="0" err="1"/>
              <a:t>loisirs</a:t>
            </a:r>
            <a:r>
              <a:rPr lang="en-US" sz="1800" dirty="0"/>
              <a:t> et </a:t>
            </a:r>
            <a:r>
              <a:rPr lang="en-US" sz="1800" dirty="0" err="1"/>
              <a:t>bénévolat</a:t>
            </a:r>
            <a:endParaRPr lang="en-US" sz="1800" dirty="0"/>
          </a:p>
          <a:p>
            <a:pPr>
              <a:buFont typeface="Wingdings" panose="05000000000000000000" pitchFamily="2" charset="2"/>
              <a:buChar char="Ø"/>
            </a:pPr>
            <a:r>
              <a:rPr lang="en-US" sz="1800" dirty="0" err="1"/>
              <a:t>Voisins</a:t>
            </a:r>
            <a:r>
              <a:rPr lang="en-US" sz="1800" dirty="0"/>
              <a:t> </a:t>
            </a:r>
            <a:r>
              <a:rPr lang="en-US" sz="1800" dirty="0" err="1"/>
              <a:t>aidants</a:t>
            </a:r>
            <a:r>
              <a:rPr lang="en-US" sz="1800" dirty="0"/>
              <a:t> pour </a:t>
            </a:r>
            <a:r>
              <a:rPr lang="en-US" sz="1800" dirty="0" err="1"/>
              <a:t>activités</a:t>
            </a:r>
            <a:r>
              <a:rPr lang="en-US" sz="1800" dirty="0"/>
              <a:t> et </a:t>
            </a:r>
            <a:r>
              <a:rPr lang="en-US" sz="1800" dirty="0" err="1"/>
              <a:t>urgences</a:t>
            </a:r>
            <a:endParaRPr lang="en-US" sz="1800" dirty="0"/>
          </a:p>
          <a:p>
            <a:pPr>
              <a:buFont typeface="Wingdings" panose="05000000000000000000" pitchFamily="2" charset="2"/>
              <a:buChar char="Ø"/>
            </a:pPr>
            <a:r>
              <a:rPr lang="en-US" sz="1800" dirty="0" err="1"/>
              <a:t>Informations</a:t>
            </a:r>
            <a:r>
              <a:rPr lang="en-US" sz="1800" dirty="0"/>
              <a:t> sur les </a:t>
            </a:r>
            <a:r>
              <a:rPr lang="en-US" sz="1800" dirty="0" err="1"/>
              <a:t>différences</a:t>
            </a:r>
            <a:r>
              <a:rPr lang="en-US" sz="1800" dirty="0"/>
              <a:t> entre les </a:t>
            </a:r>
            <a:r>
              <a:rPr lang="en-US" sz="1800" dirty="0" err="1"/>
              <a:t>régions</a:t>
            </a:r>
            <a:r>
              <a:rPr lang="en-US" sz="1800" dirty="0"/>
              <a:t> du Québec et </a:t>
            </a:r>
            <a:r>
              <a:rPr lang="en-US" sz="1800" dirty="0" err="1"/>
              <a:t>l’Estrie</a:t>
            </a:r>
            <a:r>
              <a:rPr lang="en-US" sz="1800" dirty="0"/>
              <a:t> </a:t>
            </a:r>
          </a:p>
          <a:p>
            <a:pPr>
              <a:buFont typeface="Wingdings" panose="05000000000000000000" pitchFamily="2" charset="2"/>
              <a:buChar char="Ø"/>
            </a:pPr>
            <a:r>
              <a:rPr lang="en-US" sz="1800" dirty="0" err="1"/>
              <a:t>Réseau</a:t>
            </a:r>
            <a:r>
              <a:rPr lang="en-US" sz="1800" dirty="0"/>
              <a:t> familial </a:t>
            </a:r>
            <a:r>
              <a:rPr lang="en-US" sz="1800" dirty="0" err="1"/>
              <a:t>présent</a:t>
            </a:r>
            <a:r>
              <a:rPr lang="en-US" sz="1800" dirty="0"/>
              <a:t> dans </a:t>
            </a:r>
            <a:r>
              <a:rPr lang="en-US" sz="1800" dirty="0" err="1"/>
              <a:t>leur</a:t>
            </a:r>
            <a:r>
              <a:rPr lang="en-US" sz="1800" dirty="0"/>
              <a:t> </a:t>
            </a:r>
            <a:r>
              <a:rPr lang="en-US" sz="1800" dirty="0" err="1"/>
              <a:t>relocalisation</a:t>
            </a:r>
            <a:endParaRPr lang="en-US" sz="1800" dirty="0"/>
          </a:p>
          <a:p>
            <a:pPr>
              <a:buFontTx/>
              <a:buChar char="-"/>
            </a:pPr>
            <a:endParaRPr lang="en-US" sz="1800" dirty="0"/>
          </a:p>
        </p:txBody>
      </p:sp>
    </p:spTree>
    <p:extLst>
      <p:ext uri="{BB962C8B-B14F-4D97-AF65-F5344CB8AC3E}">
        <p14:creationId xmlns:p14="http://schemas.microsoft.com/office/powerpoint/2010/main" val="650835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 </a:t>
            </a:r>
            <a:r>
              <a:rPr lang="en-US" dirty="0" err="1"/>
              <a:t>clés</a:t>
            </a:r>
            <a:r>
              <a:rPr lang="en-US" dirty="0"/>
              <a:t> de la </a:t>
            </a:r>
            <a:r>
              <a:rPr lang="en-US" dirty="0" err="1"/>
              <a:t>réussite</a:t>
            </a:r>
            <a:endParaRPr lang="en-US" dirty="0"/>
          </a:p>
        </p:txBody>
      </p:sp>
      <p:sp>
        <p:nvSpPr>
          <p:cNvPr id="3" name="Content Placeholder 2"/>
          <p:cNvSpPr>
            <a:spLocks noGrp="1"/>
          </p:cNvSpPr>
          <p:nvPr>
            <p:ph sz="half" idx="1"/>
          </p:nvPr>
        </p:nvSpPr>
        <p:spPr/>
        <p:txBody>
          <a:bodyPr/>
          <a:lstStyle/>
          <a:p>
            <a:r>
              <a:rPr lang="fr-CA" dirty="0"/>
              <a:t>Importance de l’accompagnement, de la présence, de l’orientation dans le nouveau milieu de vie et du soutien tout au long de l’installation des personnes recrutées hors-Québec et ce, sur une période d’un an. </a:t>
            </a:r>
          </a:p>
          <a:p>
            <a:endParaRPr lang="en-US" dirty="0"/>
          </a:p>
        </p:txBody>
      </p:sp>
    </p:spTree>
    <p:extLst>
      <p:ext uri="{BB962C8B-B14F-4D97-AF65-F5344CB8AC3E}">
        <p14:creationId xmlns:p14="http://schemas.microsoft.com/office/powerpoint/2010/main" val="9070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D990-8033-445C-BA90-B8ADD317EA55}"/>
              </a:ext>
            </a:extLst>
          </p:cNvPr>
          <p:cNvSpPr>
            <a:spLocks noGrp="1"/>
          </p:cNvSpPr>
          <p:nvPr>
            <p:ph type="title"/>
          </p:nvPr>
        </p:nvSpPr>
        <p:spPr/>
        <p:txBody>
          <a:bodyPr/>
          <a:lstStyle/>
          <a:p>
            <a:r>
              <a:rPr lang="fr-CA" dirty="0"/>
              <a:t>Les principaux défis</a:t>
            </a:r>
            <a:endParaRPr lang="en-CA" dirty="0"/>
          </a:p>
        </p:txBody>
      </p:sp>
      <p:sp>
        <p:nvSpPr>
          <p:cNvPr id="3" name="Content Placeholder 2">
            <a:extLst>
              <a:ext uri="{FF2B5EF4-FFF2-40B4-BE49-F238E27FC236}">
                <a16:creationId xmlns:a16="http://schemas.microsoft.com/office/drawing/2014/main" id="{8637F91B-7592-42B1-A1AD-301F8B4BDC41}"/>
              </a:ext>
            </a:extLst>
          </p:cNvPr>
          <p:cNvSpPr>
            <a:spLocks noGrp="1"/>
          </p:cNvSpPr>
          <p:nvPr>
            <p:ph sz="half" idx="1"/>
          </p:nvPr>
        </p:nvSpPr>
        <p:spPr/>
        <p:txBody>
          <a:bodyPr>
            <a:normAutofit fontScale="85000" lnSpcReduction="20000"/>
          </a:bodyPr>
          <a:lstStyle/>
          <a:p>
            <a:pPr marL="457200" indent="-457200">
              <a:buFont typeface="Arial" panose="020B0604020202020204" pitchFamily="34" charset="0"/>
              <a:buChar char="•"/>
            </a:pPr>
            <a:r>
              <a:rPr lang="fr-CA" dirty="0"/>
              <a:t>Trousse d’accueil, répertoire des ressources locales et personne contact sur place</a:t>
            </a:r>
          </a:p>
          <a:p>
            <a:pPr marL="457200" indent="-457200">
              <a:buFont typeface="Arial" panose="020B0604020202020204" pitchFamily="34" charset="0"/>
              <a:buChar char="•"/>
            </a:pPr>
            <a:r>
              <a:rPr lang="fr-CA" dirty="0"/>
              <a:t>Développer davantage d’hébergements temporaires à l’arrivée des gens en collaboration avec les municipalités. Ex: ville de </a:t>
            </a:r>
            <a:r>
              <a:rPr lang="fr-CA" dirty="0" err="1"/>
              <a:t>Valcourt</a:t>
            </a:r>
            <a:endParaRPr lang="fr-CA" dirty="0"/>
          </a:p>
          <a:p>
            <a:pPr marL="457200" indent="-457200">
              <a:buFont typeface="Arial" panose="020B0604020202020204" pitchFamily="34" charset="0"/>
              <a:buChar char="•"/>
            </a:pPr>
            <a:r>
              <a:rPr lang="fr-CA" dirty="0"/>
              <a:t>Favoriser les colocations chez les célibataires</a:t>
            </a:r>
          </a:p>
          <a:p>
            <a:pPr marL="457200" indent="-457200">
              <a:buFont typeface="Arial" panose="020B0604020202020204" pitchFamily="34" charset="0"/>
              <a:buChar char="•"/>
            </a:pPr>
            <a:r>
              <a:rPr lang="fr-CA" dirty="0"/>
              <a:t>Solliciter l’aide  des communautés culturelles et religieuses</a:t>
            </a:r>
          </a:p>
          <a:p>
            <a:pPr marL="457200" indent="-457200">
              <a:buFont typeface="Arial" panose="020B0604020202020204" pitchFamily="34" charset="0"/>
              <a:buChar char="•"/>
            </a:pPr>
            <a:endParaRPr lang="fr-CA" dirty="0"/>
          </a:p>
        </p:txBody>
      </p:sp>
    </p:spTree>
    <p:extLst>
      <p:ext uri="{BB962C8B-B14F-4D97-AF65-F5344CB8AC3E}">
        <p14:creationId xmlns:p14="http://schemas.microsoft.com/office/powerpoint/2010/main" val="393010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F83CD85-DFF7-214D-A8A7-FD57D22CCF65}"/>
              </a:ext>
            </a:extLst>
          </p:cNvPr>
          <p:cNvPicPr>
            <a:picLocks noChangeAspect="1"/>
          </p:cNvPicPr>
          <p:nvPr/>
        </p:nvPicPr>
        <p:blipFill>
          <a:blip r:embed="rId2"/>
          <a:stretch>
            <a:fillRect/>
          </a:stretch>
        </p:blipFill>
        <p:spPr>
          <a:xfrm>
            <a:off x="6031692" y="1132260"/>
            <a:ext cx="1607671" cy="1697653"/>
          </a:xfrm>
          <a:prstGeom prst="rect">
            <a:avLst/>
          </a:prstGeom>
        </p:spPr>
      </p:pic>
      <p:pic>
        <p:nvPicPr>
          <p:cNvPr id="7" name="Image 6">
            <a:extLst>
              <a:ext uri="{FF2B5EF4-FFF2-40B4-BE49-F238E27FC236}">
                <a16:creationId xmlns:a16="http://schemas.microsoft.com/office/drawing/2014/main" id="{57F7048A-57DD-0B44-8A2F-798EEC03AA2E}"/>
              </a:ext>
            </a:extLst>
          </p:cNvPr>
          <p:cNvPicPr>
            <a:picLocks noChangeAspect="1"/>
          </p:cNvPicPr>
          <p:nvPr/>
        </p:nvPicPr>
        <p:blipFill>
          <a:blip r:embed="rId3"/>
          <a:stretch>
            <a:fillRect/>
          </a:stretch>
        </p:blipFill>
        <p:spPr>
          <a:xfrm>
            <a:off x="3787681" y="1147257"/>
            <a:ext cx="1607671" cy="1661660"/>
          </a:xfrm>
          <a:prstGeom prst="rect">
            <a:avLst/>
          </a:prstGeom>
        </p:spPr>
      </p:pic>
      <p:pic>
        <p:nvPicPr>
          <p:cNvPr id="11" name="Image 10">
            <a:extLst>
              <a:ext uri="{FF2B5EF4-FFF2-40B4-BE49-F238E27FC236}">
                <a16:creationId xmlns:a16="http://schemas.microsoft.com/office/drawing/2014/main" id="{ED657BCC-2502-5F4A-95CB-67C34082762D}"/>
              </a:ext>
            </a:extLst>
          </p:cNvPr>
          <p:cNvPicPr>
            <a:picLocks noChangeAspect="1"/>
          </p:cNvPicPr>
          <p:nvPr/>
        </p:nvPicPr>
        <p:blipFill>
          <a:blip r:embed="rId4"/>
          <a:stretch>
            <a:fillRect/>
          </a:stretch>
        </p:blipFill>
        <p:spPr>
          <a:xfrm>
            <a:off x="1543668" y="1126261"/>
            <a:ext cx="1607672" cy="1703652"/>
          </a:xfrm>
          <a:prstGeom prst="rect">
            <a:avLst/>
          </a:prstGeom>
        </p:spPr>
      </p:pic>
    </p:spTree>
    <p:extLst>
      <p:ext uri="{BB962C8B-B14F-4D97-AF65-F5344CB8AC3E}">
        <p14:creationId xmlns:p14="http://schemas.microsoft.com/office/powerpoint/2010/main" val="16330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L’intégration</a:t>
            </a:r>
            <a:r>
              <a:rPr lang="en-US" dirty="0"/>
              <a:t> pour </a:t>
            </a:r>
            <a:r>
              <a:rPr lang="en-US" dirty="0" err="1"/>
              <a:t>favoriser</a:t>
            </a:r>
            <a:r>
              <a:rPr lang="en-US" dirty="0"/>
              <a:t> la </a:t>
            </a:r>
            <a:r>
              <a:rPr lang="en-US" dirty="0" err="1"/>
              <a:t>rétention</a:t>
            </a:r>
            <a:endParaRPr lang="en-US" dirty="0"/>
          </a:p>
        </p:txBody>
      </p:sp>
    </p:spTree>
    <p:extLst>
      <p:ext uri="{BB962C8B-B14F-4D97-AF65-F5344CB8AC3E}">
        <p14:creationId xmlns:p14="http://schemas.microsoft.com/office/powerpoint/2010/main" val="219974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D990-8033-445C-BA90-B8ADD317EA55}"/>
              </a:ext>
            </a:extLst>
          </p:cNvPr>
          <p:cNvSpPr>
            <a:spLocks noGrp="1"/>
          </p:cNvSpPr>
          <p:nvPr>
            <p:ph type="title"/>
          </p:nvPr>
        </p:nvSpPr>
        <p:spPr/>
        <p:txBody>
          <a:bodyPr>
            <a:normAutofit fontScale="90000"/>
          </a:bodyPr>
          <a:lstStyle/>
          <a:p>
            <a:r>
              <a:rPr lang="fr-CA" dirty="0"/>
              <a:t>L’importance de soutenir le conjoint</a:t>
            </a:r>
            <a:endParaRPr lang="en-CA" dirty="0"/>
          </a:p>
        </p:txBody>
      </p:sp>
      <p:sp>
        <p:nvSpPr>
          <p:cNvPr id="3" name="Content Placeholder 2">
            <a:extLst>
              <a:ext uri="{FF2B5EF4-FFF2-40B4-BE49-F238E27FC236}">
                <a16:creationId xmlns:a16="http://schemas.microsoft.com/office/drawing/2014/main" id="{8637F91B-7592-42B1-A1AD-301F8B4BDC41}"/>
              </a:ext>
            </a:extLst>
          </p:cNvPr>
          <p:cNvSpPr>
            <a:spLocks noGrp="1"/>
          </p:cNvSpPr>
          <p:nvPr>
            <p:ph sz="half" idx="1"/>
          </p:nvPr>
        </p:nvSpPr>
        <p:spPr/>
        <p:txBody>
          <a:bodyPr>
            <a:normAutofit fontScale="85000" lnSpcReduction="10000"/>
          </a:bodyPr>
          <a:lstStyle/>
          <a:p>
            <a:pPr marL="457200" indent="-457200">
              <a:buFont typeface="Arial" panose="020B0604020202020204" pitchFamily="34" charset="0"/>
              <a:buChar char="•"/>
            </a:pPr>
            <a:r>
              <a:rPr lang="fr-CA" dirty="0"/>
              <a:t>Mise à jour du CV</a:t>
            </a:r>
          </a:p>
          <a:p>
            <a:pPr marL="457200" indent="-457200">
              <a:buFont typeface="Arial" panose="020B0604020202020204" pitchFamily="34" charset="0"/>
              <a:buChar char="•"/>
            </a:pPr>
            <a:r>
              <a:rPr lang="fr-CA" dirty="0"/>
              <a:t>Préparation à l’entrevue</a:t>
            </a:r>
          </a:p>
          <a:p>
            <a:pPr marL="457200" indent="-457200">
              <a:buFont typeface="Arial" panose="020B0604020202020204" pitchFamily="34" charset="0"/>
              <a:buChar char="•"/>
            </a:pPr>
            <a:r>
              <a:rPr lang="fr-CA" dirty="0"/>
              <a:t>Équivalence d’études faites à l’étranger</a:t>
            </a:r>
          </a:p>
          <a:p>
            <a:pPr marL="457200" indent="-457200">
              <a:buFont typeface="Arial" panose="020B0604020202020204" pitchFamily="34" charset="0"/>
              <a:buChar char="•"/>
            </a:pPr>
            <a:r>
              <a:rPr lang="fr-CA" dirty="0" err="1"/>
              <a:t>Membership</a:t>
            </a:r>
            <a:r>
              <a:rPr lang="fr-CA" dirty="0"/>
              <a:t> auprès des Ordres professionnels</a:t>
            </a:r>
          </a:p>
          <a:p>
            <a:pPr marL="457200" indent="-457200">
              <a:buFont typeface="Arial" panose="020B0604020202020204" pitchFamily="34" charset="0"/>
              <a:buChar char="•"/>
            </a:pPr>
            <a:endParaRPr lang="fr-CA" dirty="0"/>
          </a:p>
          <a:p>
            <a:pPr marL="457200" indent="-457200">
              <a:buFont typeface="Arial" panose="020B0604020202020204" pitchFamily="34" charset="0"/>
              <a:buChar char="•"/>
            </a:pPr>
            <a:endParaRPr lang="fr-CA" dirty="0"/>
          </a:p>
        </p:txBody>
      </p:sp>
      <p:sp>
        <p:nvSpPr>
          <p:cNvPr id="7" name="Content Placeholder 6">
            <a:extLst>
              <a:ext uri="{FF2B5EF4-FFF2-40B4-BE49-F238E27FC236}">
                <a16:creationId xmlns:a16="http://schemas.microsoft.com/office/drawing/2014/main" id="{A911D0A7-ECBD-41A1-A8B3-E566B75CCF32}"/>
              </a:ext>
            </a:extLst>
          </p:cNvPr>
          <p:cNvSpPr>
            <a:spLocks noGrp="1"/>
          </p:cNvSpPr>
          <p:nvPr>
            <p:ph sz="half" idx="2"/>
          </p:nvPr>
        </p:nvSpPr>
        <p:spPr/>
        <p:txBody>
          <a:bodyPr>
            <a:normAutofit fontScale="85000" lnSpcReduction="10000"/>
          </a:bodyPr>
          <a:lstStyle/>
          <a:p>
            <a:pPr marL="457200" indent="-457200">
              <a:buFont typeface="Arial" panose="020B0604020202020204" pitchFamily="34" charset="0"/>
              <a:buChar char="•"/>
            </a:pPr>
            <a:r>
              <a:rPr lang="fr-CA" dirty="0"/>
              <a:t>Rencontre de </a:t>
            </a:r>
            <a:r>
              <a:rPr lang="fr-CA" dirty="0" err="1"/>
              <a:t>counselling</a:t>
            </a:r>
            <a:r>
              <a:rPr lang="fr-CA" dirty="0"/>
              <a:t> d’emploi</a:t>
            </a:r>
          </a:p>
          <a:p>
            <a:pPr marL="457200" indent="-457200">
              <a:buFont typeface="Arial" panose="020B0604020202020204" pitchFamily="34" charset="0"/>
              <a:buChar char="•"/>
            </a:pPr>
            <a:r>
              <a:rPr lang="fr-CA" dirty="0"/>
              <a:t>Sollicitation d’employeurs pour l’obtention d’une entrevue</a:t>
            </a:r>
          </a:p>
          <a:p>
            <a:pPr marL="457200" indent="-457200">
              <a:buFont typeface="Arial" panose="020B0604020202020204" pitchFamily="34" charset="0"/>
              <a:buChar char="•"/>
            </a:pPr>
            <a:r>
              <a:rPr lang="fr-CA" dirty="0"/>
              <a:t>Etc. </a:t>
            </a:r>
          </a:p>
          <a:p>
            <a:endParaRPr lang="en-CA" dirty="0"/>
          </a:p>
        </p:txBody>
      </p:sp>
    </p:spTree>
    <p:extLst>
      <p:ext uri="{BB962C8B-B14F-4D97-AF65-F5344CB8AC3E}">
        <p14:creationId xmlns:p14="http://schemas.microsoft.com/office/powerpoint/2010/main" val="39186888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365982"/>
      </a:dk2>
      <a:lt2>
        <a:srgbClr val="B8D8CF"/>
      </a:lt2>
      <a:accent1>
        <a:srgbClr val="6EBF97"/>
      </a:accent1>
      <a:accent2>
        <a:srgbClr val="EF584B"/>
      </a:accent2>
      <a:accent3>
        <a:srgbClr val="00B4E9"/>
      </a:accent3>
      <a:accent4>
        <a:srgbClr val="365982"/>
      </a:accent4>
      <a:accent5>
        <a:srgbClr val="B8D8CF"/>
      </a:accent5>
      <a:accent6>
        <a:srgbClr val="424242"/>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652</TotalTime>
  <Words>1094</Words>
  <Application>Microsoft Office PowerPoint</Application>
  <PresentationFormat>On-screen Show (16:9)</PresentationFormat>
  <Paragraphs>88</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News Gothic MT</vt:lpstr>
      <vt:lpstr>Wingdings</vt:lpstr>
      <vt:lpstr>Office Theme</vt:lpstr>
      <vt:lpstr>Quelles sont les clés du succès d’un accueil et d’une intégration réussis?</vt:lpstr>
      <vt:lpstr>L’accueil et ses conditions de réussite</vt:lpstr>
      <vt:lpstr>L’ABC de l’accueil</vt:lpstr>
      <vt:lpstr>Distinction</vt:lpstr>
      <vt:lpstr>Les clés de la réussite</vt:lpstr>
      <vt:lpstr>Les principaux défis</vt:lpstr>
      <vt:lpstr>PowerPoint Presentation</vt:lpstr>
      <vt:lpstr>L’intégration pour favoriser la rétention</vt:lpstr>
      <vt:lpstr>L’importance de soutenir le conjoint</vt:lpstr>
      <vt:lpstr>Des trucs pour favoriser l’intégration</vt:lpstr>
      <vt:lpstr>clés de l’intégration</vt:lpstr>
      <vt:lpstr>Les défis de l’intégration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Philippe Cadieux</cp:lastModifiedBy>
  <cp:revision>66</cp:revision>
  <dcterms:created xsi:type="dcterms:W3CDTF">2010-04-12T23:12:02Z</dcterms:created>
  <dcterms:modified xsi:type="dcterms:W3CDTF">2018-06-12T18:26:18Z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