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1" r:id="rId6"/>
    <p:sldId id="257" r:id="rId7"/>
    <p:sldId id="270" r:id="rId8"/>
    <p:sldId id="265" r:id="rId9"/>
    <p:sldId id="266" r:id="rId10"/>
    <p:sldId id="258" r:id="rId11"/>
    <p:sldId id="267" r:id="rId12"/>
    <p:sldId id="259" r:id="rId13"/>
    <p:sldId id="268" r:id="rId14"/>
    <p:sldId id="269" r:id="rId15"/>
    <p:sldId id="271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67" autoAdjust="0"/>
    <p:restoredTop sz="94686" autoAdjust="0"/>
  </p:normalViewPr>
  <p:slideViewPr>
    <p:cSldViewPr snapToGrid="0" snapToObjects="1">
      <p:cViewPr varScale="1">
        <p:scale>
          <a:sx n="92" d="100"/>
          <a:sy n="92" d="100"/>
        </p:scale>
        <p:origin x="-112" y="-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DDB8A-4311-0B4D-A539-94457F6506A0}" type="datetimeFigureOut">
              <a:rPr lang="fr-FR" smtClean="0"/>
              <a:t>18-06-19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C6B87-6022-E84C-A5B4-3EC47ACC5B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9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9C60E-06B8-A54F-83E7-6B9D435B8DD1}" type="datetimeFigureOut">
              <a:rPr lang="fr-FR" smtClean="0"/>
              <a:t>18-06-19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B06CB-8D27-1A49-90FC-C5BB9C8A93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56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B06CB-8D27-1A49-90FC-C5BB9C8A935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599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56596" y="2582264"/>
            <a:ext cx="5329602" cy="1438330"/>
          </a:xfrm>
        </p:spPr>
        <p:txBody>
          <a:bodyPr>
            <a:normAutofit/>
          </a:bodyPr>
          <a:lstStyle>
            <a:lvl1pPr algn="l">
              <a:defRPr sz="2800" b="1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94398"/>
            <a:ext cx="7772400" cy="1021556"/>
          </a:xfrm>
        </p:spPr>
        <p:txBody>
          <a:bodyPr anchor="t">
            <a:noAutofit/>
          </a:bodyPr>
          <a:lstStyle>
            <a:lvl1pPr algn="ctr"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94398"/>
            <a:ext cx="7772400" cy="1021556"/>
          </a:xfrm>
        </p:spPr>
        <p:txBody>
          <a:bodyPr anchor="t">
            <a:noAutofit/>
          </a:bodyPr>
          <a:lstStyle>
            <a:lvl1pPr algn="ctr"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0292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94398"/>
            <a:ext cx="7772400" cy="1021556"/>
          </a:xfrm>
        </p:spPr>
        <p:txBody>
          <a:bodyPr anchor="t">
            <a:noAutofit/>
          </a:bodyPr>
          <a:lstStyle>
            <a:lvl1pPr algn="ctr"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029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E 2COL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 i="0" cap="all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2719658"/>
          </a:xfrm>
        </p:spPr>
        <p:txBody>
          <a:bodyPr/>
          <a:lstStyle>
            <a:lvl1pPr>
              <a:buClr>
                <a:schemeClr val="accent2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2719658"/>
          </a:xfrm>
        </p:spPr>
        <p:txBody>
          <a:bodyPr/>
          <a:lstStyle>
            <a:lvl1pPr>
              <a:buClr>
                <a:schemeClr val="accent2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 i="0" cap="all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8229600" cy="2719658"/>
          </a:xfrm>
        </p:spPr>
        <p:txBody>
          <a:bodyPr/>
          <a:lstStyle>
            <a:lvl1pPr marL="0" indent="0" algn="l">
              <a:buClr>
                <a:schemeClr val="accent2"/>
              </a:buClr>
              <a:buNone/>
              <a:defRPr sz="2800"/>
            </a:lvl1pPr>
            <a:lvl2pPr marL="457200" indent="0" algn="l">
              <a:buNone/>
              <a:defRPr sz="2400"/>
            </a:lvl2pPr>
            <a:lvl3pPr marL="914400" indent="0" algn="l">
              <a:buNone/>
              <a:defRPr sz="2000"/>
            </a:lvl3pPr>
            <a:lvl4pPr marL="1371600" indent="0" algn="l">
              <a:buNone/>
              <a:defRPr sz="1800"/>
            </a:lvl4pPr>
            <a:lvl5pPr marL="1828800" indent="0" algn="l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286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EXTE 2COL STI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 i="0" cap="all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 marL="342900" indent="-342900">
              <a:buClr>
                <a:schemeClr val="accent2"/>
              </a:buClr>
              <a:buFont typeface="Arial"/>
              <a:buChar char="•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buClr>
                <a:schemeClr val="accent2"/>
              </a:buCl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18-06-19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8" r:id="rId2"/>
    <p:sldLayoutId id="2147493467" r:id="rId3"/>
    <p:sldLayoutId id="2147493468" r:id="rId4"/>
    <p:sldLayoutId id="2147493459" r:id="rId5"/>
    <p:sldLayoutId id="2147493469" r:id="rId6"/>
    <p:sldLayoutId id="2147493460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0339" y="2582264"/>
            <a:ext cx="5555859" cy="1438330"/>
          </a:xfrm>
        </p:spPr>
        <p:txBody>
          <a:bodyPr/>
          <a:lstStyle/>
          <a:p>
            <a:r>
              <a:rPr lang="en-US" dirty="0" smtClean="0"/>
              <a:t>Notre </a:t>
            </a:r>
            <a:r>
              <a:rPr lang="en-US" dirty="0" err="1" smtClean="0"/>
              <a:t>région</a:t>
            </a:r>
            <a:r>
              <a:rPr lang="en-US" dirty="0" smtClean="0"/>
              <a:t> : </a:t>
            </a:r>
            <a:r>
              <a:rPr lang="en-US" dirty="0" err="1" smtClean="0"/>
              <a:t>grands</a:t>
            </a:r>
            <a:r>
              <a:rPr lang="en-US" dirty="0" smtClean="0"/>
              <a:t> </a:t>
            </a:r>
            <a:r>
              <a:rPr lang="en-US" dirty="0" err="1" smtClean="0"/>
              <a:t>constats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60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Milieu de vie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38697"/>
            <a:ext cx="8229600" cy="3854174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fr-FR" sz="2000" dirty="0" smtClean="0"/>
              <a:t>Coût de la vie abordable (logements, services, etc.)</a:t>
            </a:r>
          </a:p>
          <a:p>
            <a:pPr marL="457200" indent="-457200">
              <a:buFont typeface="Arial"/>
              <a:buChar char="•"/>
            </a:pPr>
            <a:r>
              <a:rPr lang="fr-FR" sz="2000" dirty="0" smtClean="0"/>
              <a:t>Institutions d’enseignement variées et dans les deux langues (du primaire à l’université)</a:t>
            </a:r>
          </a:p>
          <a:p>
            <a:pPr marL="457200" indent="-457200">
              <a:buFont typeface="Arial"/>
              <a:buChar char="•"/>
            </a:pPr>
            <a:r>
              <a:rPr lang="fr-FR" sz="2000" dirty="0" smtClean="0"/>
              <a:t>Vitesse Internet moyenne de 5,96 </a:t>
            </a:r>
            <a:r>
              <a:rPr lang="fr-FR" sz="2000" smtClean="0"/>
              <a:t>mbps</a:t>
            </a:r>
            <a:r>
              <a:rPr lang="fr-FR" sz="2000" dirty="0" smtClean="0"/>
              <a:t> </a:t>
            </a:r>
            <a:r>
              <a:rPr lang="fr-FR" sz="2000" dirty="0" smtClean="0"/>
              <a:t>en milieu rural (CRTC : 50 </a:t>
            </a:r>
            <a:r>
              <a:rPr lang="fr-FR" sz="2000" dirty="0" err="1" smtClean="0"/>
              <a:t>mbps</a:t>
            </a:r>
            <a:r>
              <a:rPr lang="fr-FR" sz="2000" dirty="0" smtClean="0"/>
              <a:t> </a:t>
            </a:r>
            <a:r>
              <a:rPr lang="fr-FR" sz="2000" dirty="0" smtClean="0"/>
              <a:t>est un service essentiel)</a:t>
            </a:r>
          </a:p>
          <a:p>
            <a:pPr marL="457200" indent="-457200">
              <a:buFont typeface="Arial"/>
              <a:buChar char="•"/>
            </a:pPr>
            <a:r>
              <a:rPr lang="fr-FR" sz="2000" dirty="0" smtClean="0"/>
              <a:t>Structure déficiente de transport collectif : nos jeunes prennent moins leur permis de conduire</a:t>
            </a:r>
          </a:p>
          <a:p>
            <a:pPr marL="457200" indent="-457200">
              <a:buFont typeface="Arial"/>
              <a:buChar char="•"/>
            </a:pPr>
            <a:r>
              <a:rPr lang="fr-FR" sz="2000" dirty="0" smtClean="0"/>
              <a:t>Services </a:t>
            </a:r>
            <a:r>
              <a:rPr lang="fr-FR" sz="2000" dirty="0"/>
              <a:t>de santé à </a:t>
            </a:r>
            <a:r>
              <a:rPr lang="fr-FR" sz="2000" dirty="0" smtClean="0"/>
              <a:t>proximité</a:t>
            </a:r>
          </a:p>
          <a:p>
            <a:pPr marL="457200" indent="-457200">
              <a:buFont typeface="Arial"/>
              <a:buChar char="•"/>
            </a:pPr>
            <a:r>
              <a:rPr lang="fr-FR" sz="2000" dirty="0" smtClean="0"/>
              <a:t>Activités culturelles présentes sur le territoire</a:t>
            </a:r>
          </a:p>
          <a:p>
            <a:pPr marL="457200" indent="-457200">
              <a:buFont typeface="Arial"/>
              <a:buChar char="•"/>
            </a:pPr>
            <a:r>
              <a:rPr lang="fr-FR" sz="2000" dirty="0" smtClean="0"/>
              <a:t>Situation géographique avantageuse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258235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529366"/>
            <a:ext cx="7772400" cy="1021556"/>
          </a:xfrm>
        </p:spPr>
        <p:txBody>
          <a:bodyPr/>
          <a:lstStyle/>
          <a:p>
            <a:r>
              <a:rPr lang="fr-FR" dirty="0" smtClean="0"/>
              <a:t>Stratégies d’attractivité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0288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Stratégies d’attractivité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8229600" cy="2954678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fr-FR" sz="2200" smtClean="0"/>
              <a:t>72 organisations différentes </a:t>
            </a:r>
            <a:r>
              <a:rPr lang="fr-FR" sz="2200" dirty="0" smtClean="0"/>
              <a:t>: attraction de main-d’œuvre et employabilité</a:t>
            </a:r>
          </a:p>
          <a:p>
            <a:pPr marL="457200" indent="-457200">
              <a:buFont typeface="Arial"/>
              <a:buChar char="•"/>
            </a:pPr>
            <a:endParaRPr lang="fr-FR" sz="2200" dirty="0"/>
          </a:p>
          <a:p>
            <a:pPr marL="457200" indent="-457200">
              <a:buFont typeface="Arial"/>
              <a:buChar char="•"/>
            </a:pPr>
            <a:r>
              <a:rPr lang="fr-FR" sz="2200" dirty="0" smtClean="0"/>
              <a:t>14 régions sur 17 ont obtenues du financement des FARR pour déployer des stratégies d’attractivité (résidents, travailleurs)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3601701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Données</a:t>
            </a:r>
            <a:r>
              <a:rPr lang="en-US" dirty="0" smtClean="0"/>
              <a:t> </a:t>
            </a:r>
            <a:r>
              <a:rPr lang="en-US" dirty="0" err="1" smtClean="0"/>
              <a:t>statistiques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fr-FR" sz="2100" dirty="0" err="1" smtClean="0"/>
              <a:t>Cantons-de-l’Est</a:t>
            </a:r>
            <a:r>
              <a:rPr lang="fr-FR" sz="2100" dirty="0" smtClean="0"/>
              <a:t> : 7 MRC de l’Estrie et 2 MRC de la Montérégie.</a:t>
            </a:r>
          </a:p>
          <a:p>
            <a:pPr algn="just"/>
            <a:endParaRPr lang="fr-FR" sz="2100" dirty="0"/>
          </a:p>
          <a:p>
            <a:pPr marL="457200" indent="-457200" algn="just">
              <a:buFont typeface="Arial"/>
              <a:buChar char="•"/>
            </a:pPr>
            <a:r>
              <a:rPr lang="fr-FR" sz="2100" dirty="0" smtClean="0"/>
              <a:t>Données s’appuient </a:t>
            </a:r>
            <a:r>
              <a:rPr lang="fr-FR" sz="2100" dirty="0"/>
              <a:t>sur des sources institutionnelles qui mesurent </a:t>
            </a:r>
            <a:r>
              <a:rPr lang="fr-FR" sz="2100" dirty="0" smtClean="0"/>
              <a:t>des indicateurs par </a:t>
            </a:r>
            <a:r>
              <a:rPr lang="fr-FR" sz="2100" dirty="0"/>
              <a:t>région </a:t>
            </a:r>
            <a:r>
              <a:rPr lang="fr-FR" sz="2100" dirty="0" smtClean="0"/>
              <a:t>administrative. </a:t>
            </a:r>
          </a:p>
          <a:p>
            <a:pPr algn="just"/>
            <a:endParaRPr lang="fr-FR" sz="2100" dirty="0"/>
          </a:p>
          <a:p>
            <a:pPr marL="457200" indent="-457200" algn="just">
              <a:buFont typeface="Arial"/>
              <a:buChar char="•"/>
            </a:pPr>
            <a:r>
              <a:rPr lang="fr-FR" sz="2100" dirty="0" smtClean="0"/>
              <a:t>La réalité des </a:t>
            </a:r>
            <a:r>
              <a:rPr lang="fr-FR" sz="2100" dirty="0" err="1" smtClean="0"/>
              <a:t>Cantons</a:t>
            </a:r>
            <a:r>
              <a:rPr lang="fr-FR" sz="2100" dirty="0" err="1"/>
              <a:t>-de-</a:t>
            </a:r>
            <a:r>
              <a:rPr lang="fr-FR" sz="2100" dirty="0" err="1" smtClean="0"/>
              <a:t>l’Est</a:t>
            </a:r>
            <a:r>
              <a:rPr lang="fr-FR" sz="2100" dirty="0" smtClean="0"/>
              <a:t> mis en perspective </a:t>
            </a:r>
            <a:r>
              <a:rPr lang="fr-FR" sz="2100" dirty="0"/>
              <a:t>lorsque des données probantes nous permettaient de tirer des analyses justes.</a:t>
            </a:r>
          </a:p>
          <a:p>
            <a:pPr algn="just"/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457418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DÉMOGRAPHIE ET </a:t>
            </a:r>
            <a:r>
              <a:rPr lang="en-US" dirty="0" err="1" smtClean="0"/>
              <a:t>économie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421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CANTONS-DE-L’EST</a:t>
            </a:r>
            <a:endParaRPr lang="fr-FR" dirty="0"/>
          </a:p>
        </p:txBody>
      </p:sp>
      <p:pic>
        <p:nvPicPr>
          <p:cNvPr id="5" name="Image 4" descr="car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67" y="1030915"/>
            <a:ext cx="5486400" cy="313029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908484" y="1029720"/>
            <a:ext cx="291282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100" b="1" dirty="0" err="1" smtClean="0"/>
              <a:t>Cantons-de-l’Est</a:t>
            </a:r>
            <a:endParaRPr lang="fr-FR" sz="2100" b="1" dirty="0" smtClean="0"/>
          </a:p>
          <a:p>
            <a:r>
              <a:rPr lang="fr-FR" sz="2100" dirty="0" smtClean="0"/>
              <a:t>472 149 résidents</a:t>
            </a:r>
          </a:p>
          <a:p>
            <a:r>
              <a:rPr lang="fr-FR" sz="2100" dirty="0" smtClean="0"/>
              <a:t>6</a:t>
            </a:r>
            <a:r>
              <a:rPr lang="fr-FR" sz="2100" baseline="30000" dirty="0" smtClean="0"/>
              <a:t>e</a:t>
            </a:r>
            <a:r>
              <a:rPr lang="fr-FR" sz="2100" dirty="0" smtClean="0"/>
              <a:t> rang / poids démographique</a:t>
            </a:r>
          </a:p>
          <a:p>
            <a:endParaRPr lang="fr-FR" sz="2100" dirty="0"/>
          </a:p>
          <a:p>
            <a:r>
              <a:rPr lang="fr-FR" sz="2100" b="1" dirty="0" smtClean="0"/>
              <a:t>Estrie</a:t>
            </a:r>
          </a:p>
          <a:p>
            <a:r>
              <a:rPr lang="fr-FR" sz="2100" dirty="0" smtClean="0"/>
              <a:t>324 000 résidents</a:t>
            </a:r>
          </a:p>
          <a:p>
            <a:r>
              <a:rPr lang="fr-FR" sz="2100" dirty="0" smtClean="0"/>
              <a:t>9</a:t>
            </a:r>
            <a:r>
              <a:rPr lang="fr-FR" sz="2100" baseline="30000" dirty="0" smtClean="0"/>
              <a:t>e</a:t>
            </a:r>
            <a:r>
              <a:rPr lang="fr-FR" sz="2100" dirty="0" smtClean="0"/>
              <a:t> rang / poids démographique</a:t>
            </a:r>
            <a:endParaRPr lang="fr-FR" sz="2100" dirty="0"/>
          </a:p>
        </p:txBody>
      </p:sp>
    </p:spTree>
    <p:extLst>
      <p:ext uri="{BB962C8B-B14F-4D97-AF65-F5344CB8AC3E}">
        <p14:creationId xmlns:p14="http://schemas.microsoft.com/office/powerpoint/2010/main" val="4145974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DÉMOGRAPHIE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8229600" cy="3040544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fr-FR" sz="2100" dirty="0" smtClean="0"/>
              <a:t>Région plus âgée que la moyenne du Québec;</a:t>
            </a:r>
          </a:p>
          <a:p>
            <a:pPr marL="457200" indent="-457200">
              <a:buFont typeface="Arial"/>
              <a:buChar char="•"/>
            </a:pPr>
            <a:r>
              <a:rPr lang="fr-FR" sz="2100" dirty="0" smtClean="0"/>
              <a:t>Population active diminue de façon importante;</a:t>
            </a:r>
          </a:p>
          <a:p>
            <a:pPr marL="457200" indent="-457200">
              <a:buFont typeface="Arial"/>
              <a:buChar char="•"/>
            </a:pPr>
            <a:r>
              <a:rPr lang="fr-FR" sz="2100" dirty="0" smtClean="0"/>
              <a:t>106 municipalités comptent moins de 5000 résidents et seulement 13 comptent plus de 5000 résidents;</a:t>
            </a:r>
          </a:p>
          <a:p>
            <a:pPr marL="457200" indent="-457200">
              <a:buFont typeface="Arial"/>
              <a:buChar char="•"/>
            </a:pPr>
            <a:r>
              <a:rPr lang="fr-FR" sz="2100" dirty="0" smtClean="0"/>
              <a:t>130 communautés culturelles présentes dans la région;</a:t>
            </a:r>
          </a:p>
          <a:p>
            <a:pPr marL="457200" indent="-457200">
              <a:buFont typeface="Arial"/>
              <a:buChar char="•"/>
            </a:pPr>
            <a:r>
              <a:rPr lang="fr-FR" sz="2100" dirty="0" smtClean="0"/>
              <a:t>Plus de 80 % des étudiants universitaires proviennent de l’extérieur de la région;</a:t>
            </a:r>
          </a:p>
          <a:p>
            <a:pPr marL="457200" indent="-457200">
              <a:buFont typeface="Arial"/>
              <a:buChar char="•"/>
            </a:pPr>
            <a:endParaRPr lang="fr-FR" sz="2100" dirty="0" smtClean="0"/>
          </a:p>
          <a:p>
            <a:endParaRPr lang="fr-FR" sz="2100" dirty="0"/>
          </a:p>
        </p:txBody>
      </p:sp>
    </p:spTree>
    <p:extLst>
      <p:ext uri="{BB962C8B-B14F-4D97-AF65-F5344CB8AC3E}">
        <p14:creationId xmlns:p14="http://schemas.microsoft.com/office/powerpoint/2010/main" val="4195205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Économie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8229600" cy="3040544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fr-FR" sz="2100" dirty="0" smtClean="0"/>
              <a:t>Région moins riche que la moyenne du Québec;</a:t>
            </a:r>
          </a:p>
          <a:p>
            <a:pPr marL="457200" indent="-457200">
              <a:buFont typeface="Arial"/>
              <a:buChar char="•"/>
            </a:pPr>
            <a:r>
              <a:rPr lang="fr-FR" sz="2100" dirty="0" smtClean="0"/>
              <a:t>Économie diversifiée composée majoritairement de PME;</a:t>
            </a:r>
          </a:p>
          <a:p>
            <a:pPr marL="457200" indent="-457200">
              <a:buFont typeface="Arial"/>
              <a:buChar char="•"/>
            </a:pPr>
            <a:r>
              <a:rPr lang="fr-FR" sz="2100" dirty="0" smtClean="0"/>
              <a:t>Taux de chômage sous la moyenne québécoise;</a:t>
            </a:r>
          </a:p>
          <a:p>
            <a:pPr marL="457200" indent="-457200">
              <a:buFont typeface="Arial"/>
              <a:buChar char="•"/>
            </a:pPr>
            <a:r>
              <a:rPr lang="fr-FR" sz="2100" dirty="0"/>
              <a:t>Croissance économique moins prononcée que la croissance </a:t>
            </a:r>
            <a:r>
              <a:rPr lang="fr-FR" sz="2100" dirty="0" smtClean="0"/>
              <a:t>québécoise;</a:t>
            </a:r>
          </a:p>
          <a:p>
            <a:pPr marL="457200" indent="-457200">
              <a:buFont typeface="Arial"/>
              <a:buChar char="•"/>
            </a:pPr>
            <a:r>
              <a:rPr lang="fr-FR" sz="2100" dirty="0" smtClean="0"/>
              <a:t>Industrie touristique très performante : 2</a:t>
            </a:r>
            <a:r>
              <a:rPr lang="fr-FR" sz="2100" baseline="30000" dirty="0" smtClean="0"/>
              <a:t>e</a:t>
            </a:r>
            <a:r>
              <a:rPr lang="fr-FR" sz="2100" dirty="0" smtClean="0"/>
              <a:t> région la plus visitée par les Québécois : 9,8 millions de visiteurs en 2016.</a:t>
            </a:r>
            <a:endParaRPr lang="fr-FR" sz="2100" dirty="0"/>
          </a:p>
          <a:p>
            <a:pPr marL="457200" indent="-457200">
              <a:buFont typeface="Arial"/>
              <a:buChar char="•"/>
            </a:pPr>
            <a:endParaRPr lang="fr-FR" sz="2100" dirty="0" smtClean="0"/>
          </a:p>
          <a:p>
            <a:pPr marL="457200" indent="-457200">
              <a:buFont typeface="Arial"/>
              <a:buChar char="•"/>
            </a:pPr>
            <a:endParaRPr lang="fr-FR" sz="2100" dirty="0"/>
          </a:p>
        </p:txBody>
      </p:sp>
    </p:spTree>
    <p:extLst>
      <p:ext uri="{BB962C8B-B14F-4D97-AF65-F5344CB8AC3E}">
        <p14:creationId xmlns:p14="http://schemas.microsoft.com/office/powerpoint/2010/main" val="4215920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emplois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742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emplois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11808"/>
            <a:ext cx="8229600" cy="2719658"/>
          </a:xfrm>
        </p:spPr>
        <p:txBody>
          <a:bodyPr>
            <a:noAutofit/>
          </a:bodyPr>
          <a:lstStyle/>
          <a:p>
            <a:pPr marL="457200" indent="-457200">
              <a:buFont typeface="Arial"/>
              <a:buChar char="•"/>
            </a:pPr>
            <a:r>
              <a:rPr lang="fr-FR" sz="2100" dirty="0"/>
              <a:t>Pénurie de main-d’œuvre </a:t>
            </a:r>
            <a:r>
              <a:rPr lang="fr-FR" sz="2100" dirty="0" smtClean="0"/>
              <a:t>importante;</a:t>
            </a:r>
          </a:p>
          <a:p>
            <a:pPr marL="457200" indent="-457200">
              <a:buFont typeface="Arial"/>
              <a:buChar char="•"/>
            </a:pPr>
            <a:r>
              <a:rPr lang="fr-FR" sz="2100" dirty="0" smtClean="0"/>
              <a:t>Revenu médian des travailleurs plus bas que la moyenne québécoise;</a:t>
            </a:r>
          </a:p>
          <a:p>
            <a:pPr marL="457200" indent="-457200">
              <a:buFont typeface="Arial"/>
              <a:buChar char="•"/>
            </a:pPr>
            <a:r>
              <a:rPr lang="fr-FR" sz="2100" dirty="0" smtClean="0"/>
              <a:t>77,6 % des immigrants qualifiés habitent à Montréal tandis que 50 % des besoins de main-d’œuvre sont en région;</a:t>
            </a:r>
          </a:p>
          <a:p>
            <a:pPr marL="457200" indent="-457200">
              <a:buFont typeface="Arial"/>
              <a:buChar char="•"/>
            </a:pPr>
            <a:r>
              <a:rPr lang="fr-FR" sz="2100" dirty="0" smtClean="0"/>
              <a:t>1 travailleur sur 2 serait prêt à changer d’emploi pour de meilleures mesures de conciliation;</a:t>
            </a:r>
          </a:p>
          <a:p>
            <a:pPr marL="457200" indent="-457200">
              <a:buFont typeface="Arial"/>
              <a:buChar char="•"/>
            </a:pPr>
            <a:r>
              <a:rPr lang="fr-FR" sz="2100" dirty="0" smtClean="0"/>
              <a:t> ¼ des adultes est considéré comme un proche aidant;</a:t>
            </a:r>
          </a:p>
          <a:p>
            <a:pPr marL="457200" indent="-457200">
              <a:buFont typeface="Arial"/>
              <a:buChar char="•"/>
            </a:pPr>
            <a:r>
              <a:rPr lang="fr-FR" sz="2100" dirty="0" smtClean="0"/>
              <a:t>Ne retient pas massivement les étudiants.</a:t>
            </a:r>
            <a:endParaRPr lang="fr-FR" sz="2100" dirty="0"/>
          </a:p>
        </p:txBody>
      </p:sp>
    </p:spTree>
    <p:extLst>
      <p:ext uri="{BB962C8B-B14F-4D97-AF65-F5344CB8AC3E}">
        <p14:creationId xmlns:p14="http://schemas.microsoft.com/office/powerpoint/2010/main" val="2474041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Milieu de vie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7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365982"/>
      </a:dk2>
      <a:lt2>
        <a:srgbClr val="B8D8CF"/>
      </a:lt2>
      <a:accent1>
        <a:srgbClr val="6EBF97"/>
      </a:accent1>
      <a:accent2>
        <a:srgbClr val="EF584B"/>
      </a:accent2>
      <a:accent3>
        <a:srgbClr val="00B4E9"/>
      </a:accent3>
      <a:accent4>
        <a:srgbClr val="365982"/>
      </a:accent4>
      <a:accent5>
        <a:srgbClr val="B8D8CF"/>
      </a:accent5>
      <a:accent6>
        <a:srgbClr val="424242"/>
      </a:accent6>
      <a:hlink>
        <a:srgbClr val="0000FF"/>
      </a:hlink>
      <a:folHlink>
        <a:srgbClr val="80008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516</TotalTime>
  <Words>393</Words>
  <Application>Microsoft Macintosh PowerPoint</Application>
  <PresentationFormat>Présentation à l'écran (16:9)</PresentationFormat>
  <Paragraphs>51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Office Theme</vt:lpstr>
      <vt:lpstr>Notre région : grands constats</vt:lpstr>
      <vt:lpstr>Données statistiques</vt:lpstr>
      <vt:lpstr>DÉMOGRAPHIE ET économie</vt:lpstr>
      <vt:lpstr>CANTONS-DE-L’EST</vt:lpstr>
      <vt:lpstr>DÉMOGRAPHIE</vt:lpstr>
      <vt:lpstr>Économie</vt:lpstr>
      <vt:lpstr>emplois</vt:lpstr>
      <vt:lpstr>emplois</vt:lpstr>
      <vt:lpstr>Milieu de vie</vt:lpstr>
      <vt:lpstr>Milieu de vie</vt:lpstr>
      <vt:lpstr>Stratégies d’attractivité</vt:lpstr>
      <vt:lpstr>Stratégies d’attractivité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Annie-Claude Depelteau</cp:lastModifiedBy>
  <cp:revision>61</cp:revision>
  <cp:lastPrinted>2018-06-13T16:35:10Z</cp:lastPrinted>
  <dcterms:created xsi:type="dcterms:W3CDTF">2010-04-12T23:12:02Z</dcterms:created>
  <dcterms:modified xsi:type="dcterms:W3CDTF">2018-06-20T01:28:38Z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